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88" r:id="rId3"/>
    <p:sldId id="263" r:id="rId4"/>
    <p:sldId id="265" r:id="rId5"/>
    <p:sldId id="266" r:id="rId6"/>
    <p:sldId id="267" r:id="rId7"/>
    <p:sldId id="268" r:id="rId8"/>
    <p:sldId id="269" r:id="rId9"/>
    <p:sldId id="270" r:id="rId10"/>
    <p:sldId id="271" r:id="rId11"/>
    <p:sldId id="272" r:id="rId12"/>
    <p:sldId id="273" r:id="rId13"/>
    <p:sldId id="264" r:id="rId14"/>
    <p:sldId id="259" r:id="rId15"/>
    <p:sldId id="274" r:id="rId16"/>
    <p:sldId id="261" r:id="rId17"/>
    <p:sldId id="275" r:id="rId18"/>
    <p:sldId id="276" r:id="rId19"/>
    <p:sldId id="277" r:id="rId20"/>
    <p:sldId id="278" r:id="rId21"/>
    <p:sldId id="287" r:id="rId22"/>
    <p:sldId id="280" r:id="rId23"/>
    <p:sldId id="282" r:id="rId24"/>
    <p:sldId id="283" r:id="rId25"/>
    <p:sldId id="284" r:id="rId26"/>
    <p:sldId id="285" r:id="rId27"/>
    <p:sldId id="286" r:id="rId2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4" d="100"/>
          <a:sy n="74" d="100"/>
        </p:scale>
        <p:origin x="-384" y="-77"/>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187231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96115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317724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25673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176164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33606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411721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299213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245108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355403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58BD920-B184-4A79-A10B-416E5C5B7AA9}" type="datetimeFigureOut">
              <a:rPr lang="he-IL" smtClean="0"/>
              <a:t>י"ד/ניסן/תשע"ז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0E04FA3-EE16-4AA0-8008-A594E15286BD}" type="slidenum">
              <a:rPr lang="he-IL" smtClean="0"/>
              <a:t>‹#›</a:t>
            </a:fld>
            <a:endParaRPr lang="he-IL"/>
          </a:p>
        </p:txBody>
      </p:sp>
    </p:spTree>
    <p:extLst>
      <p:ext uri="{BB962C8B-B14F-4D97-AF65-F5344CB8AC3E}">
        <p14:creationId xmlns:p14="http://schemas.microsoft.com/office/powerpoint/2010/main" val="23608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58BD920-B184-4A79-A10B-416E5C5B7AA9}" type="datetimeFigureOut">
              <a:rPr lang="he-IL" smtClean="0"/>
              <a:t>י"ד/ניסן/תשע"ז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0E04FA3-EE16-4AA0-8008-A594E15286BD}" type="slidenum">
              <a:rPr lang="he-IL" smtClean="0"/>
              <a:t>‹#›</a:t>
            </a:fld>
            <a:endParaRPr lang="he-IL"/>
          </a:p>
        </p:txBody>
      </p:sp>
    </p:spTree>
    <p:extLst>
      <p:ext uri="{BB962C8B-B14F-4D97-AF65-F5344CB8AC3E}">
        <p14:creationId xmlns:p14="http://schemas.microsoft.com/office/powerpoint/2010/main" val="443011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9.jpe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35.jpeg"/><Relationship Id="rId4" Type="http://schemas.microsoft.com/office/2007/relationships/hdphoto" Target="../media/hdphoto13.wdp"/></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8.jpeg"/><Relationship Id="rId5" Type="http://schemas.microsoft.com/office/2007/relationships/hdphoto" Target="../media/hdphoto15.wdp"/><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6.jpeg"/><Relationship Id="rId4" Type="http://schemas.microsoft.com/office/2007/relationships/hdphoto" Target="../media/hdphoto17.wdp"/></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48.jpeg"/><Relationship Id="rId5" Type="http://schemas.microsoft.com/office/2007/relationships/hdphoto" Target="../media/hdphoto18.wdp"/><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56.png"/><Relationship Id="rId1" Type="http://schemas.openxmlformats.org/officeDocument/2006/relationships/slideLayout" Target="../slideLayouts/slideLayout7.xml"/><Relationship Id="rId5" Type="http://schemas.microsoft.com/office/2007/relationships/hdphoto" Target="../media/hdphoto21.wdp"/><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58.jpeg"/><Relationship Id="rId1" Type="http://schemas.openxmlformats.org/officeDocument/2006/relationships/slideLayout" Target="../slideLayouts/slideLayout7.xml"/><Relationship Id="rId5" Type="http://schemas.microsoft.com/office/2007/relationships/hdphoto" Target="../media/hdphoto23.wdp"/><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60.jpeg"/><Relationship Id="rId1" Type="http://schemas.openxmlformats.org/officeDocument/2006/relationships/slideLayout" Target="../slideLayouts/slideLayout7.xml"/><Relationship Id="rId5" Type="http://schemas.microsoft.com/office/2007/relationships/hdphoto" Target="../media/hdphoto25.wdp"/><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jpeg"/><Relationship Id="rId1" Type="http://schemas.openxmlformats.org/officeDocument/2006/relationships/slideLayout" Target="../slideLayouts/slideLayout7.xml"/><Relationship Id="rId5" Type="http://schemas.microsoft.com/office/2007/relationships/hdphoto" Target="../media/hdphoto26.wdp"/><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64.jpeg"/><Relationship Id="rId1" Type="http://schemas.openxmlformats.org/officeDocument/2006/relationships/slideLayout" Target="../slideLayouts/slideLayout7.xml"/><Relationship Id="rId5" Type="http://schemas.microsoft.com/office/2007/relationships/hdphoto" Target="../media/hdphoto28.wdp"/><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64.jpeg"/><Relationship Id="rId1" Type="http://schemas.openxmlformats.org/officeDocument/2006/relationships/slideLayout" Target="../slideLayouts/slideLayout7.xml"/><Relationship Id="rId5" Type="http://schemas.microsoft.com/office/2007/relationships/hdphoto" Target="../media/hdphoto29.wdp"/><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microsoft.com/office/2007/relationships/hdphoto" Target="../media/hdphoto24.wdp"/><Relationship Id="rId7" Type="http://schemas.openxmlformats.org/officeDocument/2006/relationships/image" Target="../media/image31.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hyperlink" Target="http://www.clarita-efraim.com/PPSCat.aspx?Cat=4&amp;SubCat=7" TargetMode="External"/><Relationship Id="rId5" Type="http://schemas.openxmlformats.org/officeDocument/2006/relationships/hyperlink" Target="mailto:chefetze@netvision.net.il" TargetMode="External"/><Relationship Id="rId4" Type="http://schemas.openxmlformats.org/officeDocument/2006/relationships/hyperlink" Target="http://www.clarita-efraim.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9.jpe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6.jpeg"/><Relationship Id="rId5" Type="http://schemas.microsoft.com/office/2007/relationships/hdphoto" Target="../media/hdphoto9.wdp"/><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96" y="0"/>
            <a:ext cx="9144000" cy="6858000"/>
          </a:xfrm>
          <a:prstGeom prst="rect">
            <a:avLst/>
          </a:prstGeom>
        </p:spPr>
      </p:pic>
      <p:pic>
        <p:nvPicPr>
          <p:cNvPr id="3" name="תמונה 2"/>
          <p:cNvPicPr>
            <a:picLocks noChangeAspect="1"/>
          </p:cNvPicPr>
          <p:nvPr/>
        </p:nvPicPr>
        <p:blipFill rotWithShape="1">
          <a:blip r:embed="rId4" cstate="print">
            <a:clrChange>
              <a:clrFrom>
                <a:srgbClr val="F8E0D7"/>
              </a:clrFrom>
              <a:clrTo>
                <a:srgbClr val="F8E0D7">
                  <a:alpha val="0"/>
                </a:srgbClr>
              </a:clrTo>
            </a:clrChang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t="1499" b="-22"/>
          <a:stretch/>
        </p:blipFill>
        <p:spPr>
          <a:xfrm>
            <a:off x="1848666" y="-22583"/>
            <a:ext cx="3443414" cy="6858000"/>
          </a:xfrm>
          <a:prstGeom prst="rect">
            <a:avLst/>
          </a:prstGeom>
          <a:ln>
            <a:noFill/>
          </a:ln>
        </p:spPr>
      </p:pic>
      <p:pic>
        <p:nvPicPr>
          <p:cNvPr id="6" name="תמונה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80" y="0"/>
            <a:ext cx="2971256" cy="6858000"/>
          </a:xfrm>
          <a:prstGeom prst="rect">
            <a:avLst/>
          </a:prstGeom>
        </p:spPr>
      </p:pic>
      <p:pic>
        <p:nvPicPr>
          <p:cNvPr id="2" name="תמונה 1"/>
          <p:cNvPicPr>
            <a:picLocks noChangeAspect="1"/>
          </p:cNvPicPr>
          <p:nvPr/>
        </p:nvPicPr>
        <p:blipFill>
          <a:blip r:embed="rId7" cstate="print">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8300"/>
                    </a14:imgEffect>
                    <a14:imgEffect>
                      <a14:saturation sat="23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292080" y="0"/>
            <a:ext cx="3443675" cy="6858000"/>
          </a:xfrm>
          <a:prstGeom prst="rect">
            <a:avLst/>
          </a:prstGeom>
        </p:spPr>
      </p:pic>
      <p:sp>
        <p:nvSpPr>
          <p:cNvPr id="7" name="Text Box 16"/>
          <p:cNvSpPr txBox="1">
            <a:spLocks noChangeArrowheads="1"/>
          </p:cNvSpPr>
          <p:nvPr/>
        </p:nvSpPr>
        <p:spPr bwMode="auto">
          <a:xfrm>
            <a:off x="251520" y="5365048"/>
            <a:ext cx="14382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he-IL" altLang="he-IL" sz="1600" dirty="0">
                <a:latin typeface="Guttman Drogolin" panose="02010401010101010101" pitchFamily="2" charset="-79"/>
                <a:cs typeface="Guttman Drogolin" panose="02010401010101010101" pitchFamily="2" charset="-79"/>
              </a:rPr>
              <a:t>קלריטה ואפרים</a:t>
            </a:r>
          </a:p>
          <a:p>
            <a:pPr algn="ctr" eaLnBrk="1" hangingPunct="1">
              <a:spcBef>
                <a:spcPct val="0"/>
              </a:spcBef>
              <a:buFontTx/>
              <a:buNone/>
            </a:pPr>
            <a:r>
              <a:rPr lang="he-IL" altLang="he-IL" sz="1600" dirty="0">
                <a:latin typeface="Guttman Drogolin" panose="02010401010101010101" pitchFamily="2" charset="-79"/>
                <a:cs typeface="Guttman Drogolin" panose="02010401010101010101" pitchFamily="2" charset="-79"/>
              </a:rPr>
              <a:t>מצגות</a:t>
            </a:r>
            <a:endParaRPr lang="en-US" altLang="he-IL" sz="1600" dirty="0">
              <a:cs typeface="Guttman Drogolin" panose="02010401010101010101" pitchFamily="2" charset="-79"/>
            </a:endParaRPr>
          </a:p>
        </p:txBody>
      </p:sp>
    </p:spTree>
    <p:extLst>
      <p:ext uri="{BB962C8B-B14F-4D97-AF65-F5344CB8AC3E}">
        <p14:creationId xmlns:p14="http://schemas.microsoft.com/office/powerpoint/2010/main" val="232357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תמונה 1"/>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932040" y="0"/>
            <a:ext cx="3260203" cy="6858000"/>
          </a:xfrm>
          <a:prstGeom prst="rect">
            <a:avLst/>
          </a:prstGeom>
        </p:spPr>
      </p:pic>
      <p:pic>
        <p:nvPicPr>
          <p:cNvPr id="3" name="תמונה 2"/>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511101" y="18869"/>
            <a:ext cx="3420939" cy="6858000"/>
          </a:xfrm>
          <a:prstGeom prst="rect">
            <a:avLst/>
          </a:prstGeom>
        </p:spPr>
      </p:pic>
    </p:spTree>
    <p:extLst>
      <p:ext uri="{BB962C8B-B14F-4D97-AF65-F5344CB8AC3E}">
        <p14:creationId xmlns:p14="http://schemas.microsoft.com/office/powerpoint/2010/main" val="75153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676" y="0"/>
            <a:ext cx="9202675" cy="6858000"/>
          </a:xfrm>
          <a:prstGeom prst="rect">
            <a:avLst/>
          </a:prstGeom>
        </p:spPr>
      </p:pic>
      <p:pic>
        <p:nvPicPr>
          <p:cNvPr id="2" name="תמונה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0"/>
            <a:ext cx="3409664" cy="6858000"/>
          </a:xfrm>
          <a:prstGeom prst="rect">
            <a:avLst/>
          </a:prstGeom>
          <a:ln>
            <a:solidFill>
              <a:schemeClr val="bg2">
                <a:lumMod val="50000"/>
              </a:schemeClr>
            </a:solidFill>
          </a:ln>
        </p:spPr>
      </p:pic>
      <p:pic>
        <p:nvPicPr>
          <p:cNvPr id="3" name="תמונה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917" y="0"/>
            <a:ext cx="3414477" cy="6858000"/>
          </a:xfrm>
          <a:prstGeom prst="rect">
            <a:avLst/>
          </a:prstGeom>
        </p:spPr>
      </p:pic>
    </p:spTree>
    <p:extLst>
      <p:ext uri="{BB962C8B-B14F-4D97-AF65-F5344CB8AC3E}">
        <p14:creationId xmlns:p14="http://schemas.microsoft.com/office/powerpoint/2010/main" val="82532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26403" cy="6844802"/>
          </a:xfrm>
          <a:prstGeom prst="rect">
            <a:avLst/>
          </a:prstGeom>
        </p:spPr>
      </p:pic>
      <p:pic>
        <p:nvPicPr>
          <p:cNvPr id="2" name="תמונה 1"/>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148064" y="8861"/>
            <a:ext cx="3419304" cy="6858000"/>
          </a:xfrm>
          <a:prstGeom prst="rect">
            <a:avLst/>
          </a:prstGeom>
        </p:spPr>
      </p:pic>
      <p:pic>
        <p:nvPicPr>
          <p:cNvPr id="3" name="תמונה 2"/>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1754527" y="8861"/>
            <a:ext cx="3412841" cy="6858000"/>
          </a:xfrm>
          <a:prstGeom prst="rect">
            <a:avLst/>
          </a:prstGeom>
        </p:spPr>
      </p:pic>
    </p:spTree>
    <p:extLst>
      <p:ext uri="{BB962C8B-B14F-4D97-AF65-F5344CB8AC3E}">
        <p14:creationId xmlns:p14="http://schemas.microsoft.com/office/powerpoint/2010/main" val="389224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8520" y="0"/>
            <a:ext cx="9144000" cy="6858000"/>
          </a:xfrm>
          <a:prstGeom prst="rect">
            <a:avLst/>
          </a:prstGeom>
        </p:spPr>
      </p:pic>
      <p:pic>
        <p:nvPicPr>
          <p:cNvPr id="2" name="תמונה 1"/>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04656" y="0"/>
            <a:ext cx="3429000" cy="6858000"/>
          </a:xfrm>
          <a:prstGeom prst="rect">
            <a:avLst/>
          </a:prstGeom>
          <a:ln>
            <a:solidFill>
              <a:schemeClr val="bg2">
                <a:lumMod val="25000"/>
              </a:schemeClr>
            </a:solidFill>
          </a:ln>
        </p:spPr>
      </p:pic>
      <p:sp>
        <p:nvSpPr>
          <p:cNvPr id="4" name="TextBox 3"/>
          <p:cNvSpPr txBox="1"/>
          <p:nvPr/>
        </p:nvSpPr>
        <p:spPr>
          <a:xfrm>
            <a:off x="1187624" y="1124744"/>
            <a:ext cx="2592288" cy="369332"/>
          </a:xfrm>
          <a:prstGeom prst="rect">
            <a:avLst/>
          </a:prstGeom>
          <a:noFill/>
        </p:spPr>
        <p:txBody>
          <a:bodyPr wrap="square" rtlCol="1">
            <a:spAutoFit/>
          </a:bodyPr>
          <a:lstStyle/>
          <a:p>
            <a:r>
              <a:rPr lang="he-IL" dirty="0" smtClean="0"/>
              <a:t>החודש הזה</a:t>
            </a:r>
            <a:endParaRPr lang="he-IL" dirty="0"/>
          </a:p>
        </p:txBody>
      </p:sp>
      <p:pic>
        <p:nvPicPr>
          <p:cNvPr id="6" name="תמונה 5"/>
          <p:cNvPicPr>
            <a:picLocks noChangeAspect="1"/>
          </p:cNvPicPr>
          <p:nvPr/>
        </p:nvPicPr>
        <p:blipFill rotWithShape="1">
          <a:blip r:embed="rId6" cstate="print">
            <a:extLst>
              <a:ext uri="{28A0092B-C50C-407E-A947-70E740481C1C}">
                <a14:useLocalDpi xmlns:a14="http://schemas.microsoft.com/office/drawing/2010/main" val="0"/>
              </a:ext>
            </a:extLst>
          </a:blip>
          <a:srcRect l="-1041" r="-27"/>
          <a:stretch/>
        </p:blipFill>
        <p:spPr>
          <a:xfrm>
            <a:off x="1259633" y="27365"/>
            <a:ext cx="3645024" cy="6858000"/>
          </a:xfrm>
          <a:prstGeom prst="rect">
            <a:avLst/>
          </a:prstGeom>
          <a:ln>
            <a:solidFill>
              <a:schemeClr val="bg2">
                <a:lumMod val="25000"/>
              </a:schemeClr>
            </a:solidFill>
          </a:ln>
        </p:spPr>
      </p:pic>
    </p:spTree>
    <p:extLst>
      <p:ext uri="{BB962C8B-B14F-4D97-AF65-F5344CB8AC3E}">
        <p14:creationId xmlns:p14="http://schemas.microsoft.com/office/powerpoint/2010/main" val="3859836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3546"/>
            <a:ext cx="9208147" cy="6906110"/>
          </a:xfrm>
          <a:prstGeom prst="rect">
            <a:avLst/>
          </a:prstGeom>
        </p:spPr>
      </p:pic>
      <p:pic>
        <p:nvPicPr>
          <p:cNvPr id="3" name="תמונה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0"/>
            <a:ext cx="3414477" cy="6858000"/>
          </a:xfrm>
          <a:prstGeom prst="rect">
            <a:avLst/>
          </a:prstGeom>
        </p:spPr>
      </p:pic>
      <p:pic>
        <p:nvPicPr>
          <p:cNvPr id="4" name="תמונה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340" y="19936"/>
            <a:ext cx="3393716" cy="6882628"/>
          </a:xfrm>
          <a:prstGeom prst="rect">
            <a:avLst/>
          </a:prstGeom>
        </p:spPr>
      </p:pic>
    </p:spTree>
    <p:extLst>
      <p:ext uri="{BB962C8B-B14F-4D97-AF65-F5344CB8AC3E}">
        <p14:creationId xmlns:p14="http://schemas.microsoft.com/office/powerpoint/2010/main" val="270966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940152" y="764704"/>
            <a:ext cx="2016224" cy="369332"/>
          </a:xfrm>
          <a:prstGeom prst="rect">
            <a:avLst/>
          </a:prstGeom>
          <a:noFill/>
        </p:spPr>
        <p:txBody>
          <a:bodyPr wrap="square" rtlCol="1">
            <a:spAutoFit/>
          </a:bodyPr>
          <a:lstStyle/>
          <a:p>
            <a:r>
              <a:rPr lang="he-IL" dirty="0" smtClean="0"/>
              <a:t>הא </a:t>
            </a:r>
            <a:r>
              <a:rPr lang="he-IL" dirty="0" err="1" smtClean="0"/>
              <a:t>לחמא</a:t>
            </a:r>
            <a:r>
              <a:rPr lang="he-IL" dirty="0" smtClean="0"/>
              <a:t> עניא</a:t>
            </a:r>
            <a:endParaRPr lang="he-IL" dirty="0"/>
          </a:p>
        </p:txBody>
      </p:sp>
      <p:sp>
        <p:nvSpPr>
          <p:cNvPr id="5" name="TextBox 4"/>
          <p:cNvSpPr txBox="1"/>
          <p:nvPr/>
        </p:nvSpPr>
        <p:spPr>
          <a:xfrm>
            <a:off x="1403648" y="1412776"/>
            <a:ext cx="2880320" cy="369332"/>
          </a:xfrm>
          <a:prstGeom prst="rect">
            <a:avLst/>
          </a:prstGeom>
          <a:noFill/>
        </p:spPr>
        <p:txBody>
          <a:bodyPr wrap="square" rtlCol="1">
            <a:spAutoFit/>
          </a:bodyPr>
          <a:lstStyle/>
          <a:p>
            <a:r>
              <a:rPr lang="he-IL" dirty="0" smtClean="0"/>
              <a:t>מעשה ברבי אליעזר</a:t>
            </a:r>
            <a:endParaRPr lang="he-IL" dirty="0"/>
          </a:p>
        </p:txBody>
      </p:sp>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319" y="0"/>
            <a:ext cx="3406462" cy="6858000"/>
          </a:xfrm>
          <a:prstGeom prst="rect">
            <a:avLst/>
          </a:prstGeom>
        </p:spPr>
      </p:pic>
      <p:pic>
        <p:nvPicPr>
          <p:cNvPr id="7" name="תמונה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6655" y="0"/>
            <a:ext cx="3403218" cy="6858000"/>
          </a:xfrm>
          <a:prstGeom prst="rect">
            <a:avLst/>
          </a:prstGeom>
        </p:spPr>
      </p:pic>
    </p:spTree>
    <p:extLst>
      <p:ext uri="{BB962C8B-B14F-4D97-AF65-F5344CB8AC3E}">
        <p14:creationId xmlns:p14="http://schemas.microsoft.com/office/powerpoint/2010/main" val="321468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76523" cy="6957392"/>
          </a:xfrm>
          <a:prstGeom prst="rect">
            <a:avLst/>
          </a:prstGeom>
        </p:spPr>
      </p:pic>
      <p:pic>
        <p:nvPicPr>
          <p:cNvPr id="2" name="תמונה 1"/>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220072" y="0"/>
            <a:ext cx="3414477" cy="6957392"/>
          </a:xfrm>
          <a:prstGeom prst="rect">
            <a:avLst/>
          </a:prstGeom>
        </p:spPr>
      </p:pic>
      <p:sp>
        <p:nvSpPr>
          <p:cNvPr id="3" name="TextBox 2"/>
          <p:cNvSpPr txBox="1"/>
          <p:nvPr/>
        </p:nvSpPr>
        <p:spPr>
          <a:xfrm>
            <a:off x="1403648" y="548680"/>
            <a:ext cx="2880320" cy="369332"/>
          </a:xfrm>
          <a:prstGeom prst="rect">
            <a:avLst/>
          </a:prstGeom>
          <a:noFill/>
        </p:spPr>
        <p:txBody>
          <a:bodyPr wrap="square" rtlCol="1">
            <a:spAutoFit/>
          </a:bodyPr>
          <a:lstStyle/>
          <a:p>
            <a:r>
              <a:rPr lang="he-IL" dirty="0" err="1" smtClean="0"/>
              <a:t>וישא</a:t>
            </a:r>
            <a:r>
              <a:rPr lang="he-IL" dirty="0" smtClean="0"/>
              <a:t> העם את בצקו</a:t>
            </a:r>
            <a:endParaRPr lang="he-IL" dirty="0"/>
          </a:p>
        </p:txBody>
      </p:sp>
      <p:sp>
        <p:nvSpPr>
          <p:cNvPr id="5" name="אליפסה 4"/>
          <p:cNvSpPr/>
          <p:nvPr/>
        </p:nvSpPr>
        <p:spPr>
          <a:xfrm>
            <a:off x="6903047" y="54868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8739" y="0"/>
            <a:ext cx="3469400" cy="6948639"/>
          </a:xfrm>
          <a:prstGeom prst="rect">
            <a:avLst/>
          </a:prstGeom>
        </p:spPr>
      </p:pic>
    </p:spTree>
    <p:extLst>
      <p:ext uri="{BB962C8B-B14F-4D97-AF65-F5344CB8AC3E}">
        <p14:creationId xmlns:p14="http://schemas.microsoft.com/office/powerpoint/2010/main" val="270966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תמונה 1"/>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904096" y="18869"/>
            <a:ext cx="3419304" cy="6858000"/>
          </a:xfrm>
          <a:prstGeom prst="rect">
            <a:avLst/>
          </a:prstGeom>
          <a:ln>
            <a:solidFill>
              <a:schemeClr val="bg2">
                <a:lumMod val="25000"/>
              </a:schemeClr>
            </a:solidFill>
          </a:ln>
        </p:spPr>
      </p:pic>
      <p:sp>
        <p:nvSpPr>
          <p:cNvPr id="3" name="TextBox 2"/>
          <p:cNvSpPr txBox="1"/>
          <p:nvPr/>
        </p:nvSpPr>
        <p:spPr>
          <a:xfrm>
            <a:off x="5364088" y="836712"/>
            <a:ext cx="2376264" cy="369332"/>
          </a:xfrm>
          <a:prstGeom prst="rect">
            <a:avLst/>
          </a:prstGeom>
          <a:noFill/>
        </p:spPr>
        <p:txBody>
          <a:bodyPr wrap="square" rtlCol="1">
            <a:spAutoFit/>
          </a:bodyPr>
          <a:lstStyle/>
          <a:p>
            <a:r>
              <a:rPr lang="he-IL" dirty="0" smtClean="0"/>
              <a:t>דף ציור שלם של פרשים</a:t>
            </a:r>
            <a:endParaRPr lang="he-IL" dirty="0"/>
          </a:p>
        </p:txBody>
      </p:sp>
      <p:pic>
        <p:nvPicPr>
          <p:cNvPr id="1026" name="Picture 2" descr="C:\Users\win7\Pictures\My Scans\2017-04 (אפר)\scan00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3400" y="18869"/>
            <a:ext cx="3409419" cy="6858000"/>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65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630" y="0"/>
            <a:ext cx="9144000" cy="6858000"/>
          </a:xfrm>
          <a:prstGeom prst="rect">
            <a:avLst/>
          </a:prstGeom>
        </p:spPr>
      </p:pic>
      <p:pic>
        <p:nvPicPr>
          <p:cNvPr id="2" name="תמונה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0"/>
            <a:ext cx="3411233" cy="6858000"/>
          </a:xfrm>
          <a:prstGeom prst="rect">
            <a:avLst/>
          </a:prstGeom>
        </p:spPr>
      </p:pic>
      <p:sp>
        <p:nvSpPr>
          <p:cNvPr id="3" name="TextBox 2"/>
          <p:cNvSpPr txBox="1"/>
          <p:nvPr/>
        </p:nvSpPr>
        <p:spPr>
          <a:xfrm>
            <a:off x="539552" y="476672"/>
            <a:ext cx="3024336" cy="369332"/>
          </a:xfrm>
          <a:prstGeom prst="rect">
            <a:avLst/>
          </a:prstGeom>
          <a:noFill/>
        </p:spPr>
        <p:txBody>
          <a:bodyPr wrap="square" rtlCol="1">
            <a:spAutoFit/>
          </a:bodyPr>
          <a:lstStyle/>
          <a:p>
            <a:r>
              <a:rPr lang="he-IL" dirty="0" err="1" smtClean="0"/>
              <a:t>ויגד</a:t>
            </a:r>
            <a:r>
              <a:rPr lang="he-IL" dirty="0" smtClean="0"/>
              <a:t> למלך מצרים</a:t>
            </a:r>
            <a:endParaRPr lang="he-IL" dirty="0"/>
          </a:p>
        </p:txBody>
      </p:sp>
      <p:pic>
        <p:nvPicPr>
          <p:cNvPr id="5" name="תמונה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4384" y="0"/>
            <a:ext cx="3409664" cy="6858000"/>
          </a:xfrm>
          <a:prstGeom prst="rect">
            <a:avLst/>
          </a:prstGeom>
        </p:spPr>
      </p:pic>
    </p:spTree>
    <p:extLst>
      <p:ext uri="{BB962C8B-B14F-4D97-AF65-F5344CB8AC3E}">
        <p14:creationId xmlns:p14="http://schemas.microsoft.com/office/powerpoint/2010/main" val="26204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0" y="0"/>
            <a:ext cx="9180512" cy="6858000"/>
          </a:xfrm>
          <a:prstGeom prst="rect">
            <a:avLst/>
          </a:prstGeom>
        </p:spPr>
      </p:pic>
      <p:sp>
        <p:nvSpPr>
          <p:cNvPr id="2" name="TextBox 1"/>
          <p:cNvSpPr txBox="1"/>
          <p:nvPr/>
        </p:nvSpPr>
        <p:spPr>
          <a:xfrm>
            <a:off x="4355976" y="764704"/>
            <a:ext cx="4392488" cy="5078313"/>
          </a:xfrm>
          <a:prstGeom prst="rect">
            <a:avLst/>
          </a:prstGeom>
          <a:noFill/>
        </p:spPr>
        <p:txBody>
          <a:bodyPr wrap="square" rtlCol="1">
            <a:spAutoFit/>
          </a:bodyPr>
          <a:lstStyle/>
          <a:p>
            <a:r>
              <a:rPr lang="he-IL" sz="1400" b="1" dirty="0"/>
              <a:t>יעקב אלוני</a:t>
            </a:r>
          </a:p>
          <a:p>
            <a:r>
              <a:rPr lang="he-IL" sz="1200" b="1" dirty="0"/>
              <a:t>ירושלים</a:t>
            </a:r>
          </a:p>
          <a:p>
            <a:endParaRPr lang="he-IL" sz="1200" dirty="0" smtClean="0"/>
          </a:p>
          <a:p>
            <a:pPr marL="171450" indent="-171450">
              <a:buFont typeface="Arial" pitchFamily="34" charset="0"/>
              <a:buChar char="•"/>
            </a:pPr>
            <a:r>
              <a:rPr lang="he-IL" sz="1200" b="1" dirty="0" smtClean="0"/>
              <a:t>תולדות </a:t>
            </a:r>
            <a:r>
              <a:rPr lang="he-IL" sz="1200" b="1" dirty="0"/>
              <a:t>יעקב: נולד ב-39' בעין חרוד ("אני זוכר את סוף מלחמת העולם השנייה"), בן לאב יליד ברלין, לימים ממציא מכונת החליבה לכבשים, ואם הולנדית ממוצא צרפתי, לימים אקונומית הקיבוץ. בילדותו לא למד בשום מסגרת, העדיף להתחבר לסייחים, לפרות, לארגזי הבצלים היבשים, לערימות הגרעינים בסילו, לשדות שחרש בדי-4. מספר שעל אף חריגותו, היה נער תאב ידע ("קראתי את כל הספרים בספרייה") ואת השכלתו רכש מהמורים שהיו אז בקיבוץ ("הם רדפו אחרי ולימדו אותי בכל מקום שבו הייתי"). כשהתברר שהוא גם ילד-צייר ("קישטתי את חדר האוכל"), נשלח ללמוד בבצלאל והוא בן 15</a:t>
            </a:r>
            <a:r>
              <a:rPr lang="he-IL" sz="1200" b="1" dirty="0" smtClean="0"/>
              <a:t>.</a:t>
            </a:r>
          </a:p>
          <a:p>
            <a:pPr marL="171450" indent="-171450">
              <a:buFont typeface="Arial" pitchFamily="34" charset="0"/>
              <a:buChar char="•"/>
            </a:pPr>
            <a:endParaRPr lang="he-IL" sz="1200" b="1" dirty="0"/>
          </a:p>
          <a:p>
            <a:r>
              <a:rPr lang="he-IL" sz="1200" b="1" dirty="0"/>
              <a:t>* בצלאל: 1955-1956. היה התלמיד הכי קטן בכיתה (שבה למדו בין היתר הצעירים דני </a:t>
            </a:r>
            <a:r>
              <a:rPr lang="he-IL" sz="1200" b="1" dirty="0" err="1"/>
              <a:t>קרמן</a:t>
            </a:r>
            <a:r>
              <a:rPr lang="he-IL" sz="1200" b="1" dirty="0"/>
              <a:t> ואבנר כץ), גר אצל אלמנה בשכונת </a:t>
            </a:r>
            <a:r>
              <a:rPr lang="he-IL" sz="1200" b="1" dirty="0" err="1"/>
              <a:t>קרית</a:t>
            </a:r>
            <a:r>
              <a:rPr lang="he-IL" sz="1200" b="1" dirty="0"/>
              <a:t> משה יחד עם סטודנט אחד לכלכלה, מבוגר ממנו בכמה שנים, עמירם סיוון שמו. אחרי שנתיים הבין לדבריו את הפרינציפ, עזב את הלימודים והתגייס לצה"ל (בן 17 וחצי). התחיל בשריון ועבר לקומנדו הימי, שם שירת חמש שנים וחצי כלוחם ומדריך (עד 1961). בין חניכיו היה גם עמי איילון. כאיש מילואים השתתף בכל המלחמות, צלל ראשון לצוללת "שירה" האיטלקית (הטבועה מול חיפה), עשה קורס קצינים, סיים את המכללה לביטחון לאומי, כתב את תורת הפיקוד של קורס החובלים והשתחרר כסגן אלוף. את צלקת הקישון נושא עמו לתמיד ("יש לי מחלת דם") ועל משרד הביטחון, בהקשר זה, יש לו רק דברים רעים: "הם שונאים אותנו כי לא איבדנו אברים".</a:t>
            </a:r>
          </a:p>
          <a:p>
            <a:endParaRPr lang="he-IL" sz="1200" dirty="0"/>
          </a:p>
        </p:txBody>
      </p:sp>
      <p:sp>
        <p:nvSpPr>
          <p:cNvPr id="3" name="TextBox 2"/>
          <p:cNvSpPr txBox="1"/>
          <p:nvPr/>
        </p:nvSpPr>
        <p:spPr>
          <a:xfrm>
            <a:off x="4211960" y="5971486"/>
            <a:ext cx="4032448" cy="276999"/>
          </a:xfrm>
          <a:prstGeom prst="rect">
            <a:avLst/>
          </a:prstGeom>
          <a:noFill/>
        </p:spPr>
        <p:txBody>
          <a:bodyPr wrap="square" rtlCol="1">
            <a:spAutoFit/>
          </a:bodyPr>
          <a:lstStyle/>
          <a:p>
            <a:pPr algn="l"/>
            <a:r>
              <a:rPr lang="he-IL" sz="1200" b="1" dirty="0" smtClean="0"/>
              <a:t>; </a:t>
            </a:r>
            <a:r>
              <a:rPr lang="he-IL" sz="1200" b="1" dirty="0" err="1"/>
              <a:t>פבר</a:t>
            </a:r>
            <a:r>
              <a:rPr lang="he-IL" sz="1200" b="1" dirty="0"/>
              <a:t>' 1963 ;עין חרוד א. ;יעקב אלוני</a:t>
            </a:r>
          </a:p>
        </p:txBody>
      </p:sp>
      <p:pic>
        <p:nvPicPr>
          <p:cNvPr id="1028" name="Picture 4" descr="0116-006.jpg"/>
          <p:cNvPicPr>
            <a:picLocks noChangeAspect="1" noChangeArrowheads="1"/>
          </p:cNvPicPr>
          <p:nvPr/>
        </p:nvPicPr>
        <p:blipFill rotWithShape="1">
          <a:blip r:embed="rId4">
            <a:extLst>
              <a:ext uri="{28A0092B-C50C-407E-A947-70E740481C1C}">
                <a14:useLocalDpi xmlns:a14="http://schemas.microsoft.com/office/drawing/2010/main" val="0"/>
              </a:ext>
            </a:extLst>
          </a:blip>
          <a:srcRect r="68"/>
          <a:stretch/>
        </p:blipFill>
        <p:spPr bwMode="auto">
          <a:xfrm>
            <a:off x="400691" y="559713"/>
            <a:ext cx="3647433" cy="56775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44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2" y="0"/>
            <a:ext cx="9274491" cy="6955868"/>
          </a:xfrm>
          <a:prstGeom prst="rect">
            <a:avLst/>
          </a:prstGeom>
        </p:spPr>
      </p:pic>
      <p:sp>
        <p:nvSpPr>
          <p:cNvPr id="2" name="TextBox 1"/>
          <p:cNvSpPr txBox="1"/>
          <p:nvPr/>
        </p:nvSpPr>
        <p:spPr>
          <a:xfrm>
            <a:off x="2339752" y="1196752"/>
            <a:ext cx="6480720" cy="3754874"/>
          </a:xfrm>
          <a:prstGeom prst="rect">
            <a:avLst/>
          </a:prstGeom>
          <a:noFill/>
          <a:ln>
            <a:solidFill>
              <a:schemeClr val="bg1"/>
            </a:solidFill>
          </a:ln>
        </p:spPr>
        <p:txBody>
          <a:bodyPr wrap="square" rtlCol="1">
            <a:spAutoFit/>
          </a:bodyPr>
          <a:lstStyle/>
          <a:p>
            <a:r>
              <a:rPr lang="he-IL" sz="1400" b="1" dirty="0">
                <a:solidFill>
                  <a:schemeClr val="bg1"/>
                </a:solidFill>
              </a:rPr>
              <a:t>הגדת עין חרוד נכתבה לראשונה ב–1922, כמה חודשים לאחר ייסודו של מה  שהיה באותם הימים הקיבוץ הגדול הראשון בארץ. כמו בקיבוצים אחרים, סדר פסח היה האירוע התרבותי החשוב בשנה: אמנים מהקיבוץ הופקדו על טקסטים ולחנים, כוריאוגרפים היו אמונים על הריקודים ותוכן ההגדה שם דגש על רעיונות וערכים שהתכתבו עם נושאים אקטואליים. למעשה, ההגדה </a:t>
            </a:r>
            <a:r>
              <a:rPr lang="he-IL" sz="1400" b="1" dirty="0" smtClean="0">
                <a:solidFill>
                  <a:schemeClr val="bg1"/>
                </a:solidFill>
              </a:rPr>
              <a:t>היתה </a:t>
            </a:r>
            <a:r>
              <a:rPr lang="he-IL" sz="1400" b="1" dirty="0">
                <a:solidFill>
                  <a:schemeClr val="bg1"/>
                </a:solidFill>
              </a:rPr>
              <a:t>"הסיסמוגרף לאירועים שמתרחשים וקורים", אומרת ציזלינג.</a:t>
            </a:r>
          </a:p>
          <a:p>
            <a:r>
              <a:rPr lang="he-IL" sz="1400" b="1" dirty="0">
                <a:solidFill>
                  <a:schemeClr val="bg1"/>
                </a:solidFill>
              </a:rPr>
              <a:t>כך ב–1935, אחת הקושיות </a:t>
            </a:r>
            <a:r>
              <a:rPr lang="he-IL" sz="1400" b="1" dirty="0" smtClean="0">
                <a:solidFill>
                  <a:schemeClr val="bg1"/>
                </a:solidFill>
              </a:rPr>
              <a:t>היתה </a:t>
            </a:r>
            <a:r>
              <a:rPr lang="he-IL" sz="1400" b="1" dirty="0">
                <a:solidFill>
                  <a:schemeClr val="bg1"/>
                </a:solidFill>
              </a:rPr>
              <a:t>"שבכל העולם ישנם עשירים וישנם עניים ובעין חרוד כולם שווים?". ב–1936 נשאל "מדוע היהודים שנואים בכל העולם?" וכמה שנים אחר כך עלתה בהגדה התהייה "מפני מה נשפך עכשיו בעולם דם רב כל כך?". מי שהיה אמון על מענה לאותן הקושיות היו מנהיגים ואנשי רוח, כיצחק טבנקין (ממקימי הקיבוץ) והמשורר אורי צבי גרינברג (שבא להתארח באחד מערבי ליל הסדר). עם הזמן התעדכנה ההגדה והשתנתה, </a:t>
            </a:r>
            <a:r>
              <a:rPr lang="he-IL" sz="1400" b="1" dirty="0" err="1">
                <a:solidFill>
                  <a:schemeClr val="bg1"/>
                </a:solidFill>
              </a:rPr>
              <a:t>וב</a:t>
            </a:r>
            <a:r>
              <a:rPr lang="he-IL" sz="1400" b="1" dirty="0">
                <a:solidFill>
                  <a:schemeClr val="bg1"/>
                </a:solidFill>
              </a:rPr>
              <a:t>–1949 כללה קטע ממגילת העצמאות. בהמשך, עוד לפני שנקבעו יום הזיכרון לחללי מערכות ישראל ויום הזיכרון לשואה ולגבורה בלוח השנה הממלכתי, הם זכו להתייחסות בליל הסדר של הקיבוצים. ב–1981, עם ביטול הלינה המשותפת והצטרפות הילדים לסדר, נעשו התאמות שונות בהגדה וגם בשנה שעברה עבר המענה לקושיות מקצה שינויים, בהשראת המצב בסוריה.</a:t>
            </a:r>
          </a:p>
          <a:p>
            <a:endParaRPr lang="he-IL" sz="1400" b="1" dirty="0">
              <a:solidFill>
                <a:schemeClr val="bg1"/>
              </a:solidFill>
            </a:endParaRPr>
          </a:p>
        </p:txBody>
      </p:sp>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l="22518" t="55471" r="17663" b="2068"/>
          <a:stretch/>
        </p:blipFill>
        <p:spPr>
          <a:xfrm>
            <a:off x="74637" y="3624219"/>
            <a:ext cx="2075380" cy="2950471"/>
          </a:xfrm>
          <a:prstGeom prst="rect">
            <a:avLst/>
          </a:prstGeom>
        </p:spPr>
      </p:pic>
    </p:spTree>
    <p:extLst>
      <p:ext uri="{BB962C8B-B14F-4D97-AF65-F5344CB8AC3E}">
        <p14:creationId xmlns:p14="http://schemas.microsoft.com/office/powerpoint/2010/main" val="794216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42135" y="335845"/>
            <a:ext cx="8568952" cy="6617196"/>
          </a:xfrm>
          <a:prstGeom prst="rect">
            <a:avLst/>
          </a:prstGeom>
          <a:noFill/>
        </p:spPr>
        <p:txBody>
          <a:bodyPr wrap="square" rtlCol="1">
            <a:spAutoFit/>
          </a:bodyPr>
          <a:lstStyle/>
          <a:p>
            <a:pPr algn="ctr"/>
            <a:r>
              <a:rPr lang="he-IL" sz="1400" b="1" dirty="0"/>
              <a:t>* המשך ביוגרפיה: בן 21 חזר למשק, עבד כמורה לציור בבית הספר המשותף בעין חרוד, התחתן עם רחל ("כולם התחתנו אז"), הוליד 2 בנות (גלית - אמנית, נשואה לצייר </a:t>
            </a:r>
            <a:r>
              <a:rPr lang="he-IL" sz="1400" b="1" dirty="0" err="1"/>
              <a:t>יאן</a:t>
            </a:r>
            <a:r>
              <a:rPr lang="he-IL" sz="1400" b="1" dirty="0"/>
              <a:t> </a:t>
            </a:r>
            <a:r>
              <a:rPr lang="he-IL" sz="1400" b="1" dirty="0" err="1"/>
              <a:t>ראוכוורגר</a:t>
            </a:r>
            <a:r>
              <a:rPr lang="he-IL" sz="1400" b="1" dirty="0"/>
              <a:t> ומירב - פסיכולוגית, גרה באמריקה), מתאר את עצמו כאב גרוע. בשנת 1966 עזב את הבית וירד לאילת ("בגפי").</a:t>
            </a:r>
          </a:p>
          <a:p>
            <a:pPr marL="285750" indent="-285750" algn="ctr">
              <a:buFont typeface="Arial" pitchFamily="34" charset="0"/>
              <a:buChar char="•"/>
            </a:pPr>
            <a:r>
              <a:rPr lang="he-IL" sz="1400" b="1" dirty="0" smtClean="0"/>
              <a:t>אילת</a:t>
            </a:r>
            <a:r>
              <a:rPr lang="he-IL" sz="1400" b="1" dirty="0"/>
              <a:t>: עבד בצלילה אזרחית, הקים את </a:t>
            </a:r>
            <a:r>
              <a:rPr lang="he-IL" sz="1400" b="1" dirty="0" smtClean="0"/>
              <a:t>"(</a:t>
            </a:r>
            <a:r>
              <a:rPr lang="he-IL" sz="1400" b="1" dirty="0"/>
              <a:t>מועדון צלילה) ויצא לביצוע פרויקטים תת-ימיים אזרחיים באוסטרליה ובאתיופיה, שכללו בין היתר הקמת מזחים ופתיחת מעברים למכליות כבדות ("שהקוער שלהם 30-40 מטר"). ב-69' עזב את הצלילה, אך קודם פגש את עופרה</a:t>
            </a:r>
            <a:r>
              <a:rPr lang="he-IL" sz="1400" b="1" dirty="0" smtClean="0"/>
              <a:t>.</a:t>
            </a:r>
          </a:p>
          <a:p>
            <a:pPr marL="285750" indent="-285750" algn="ctr">
              <a:buFont typeface="Arial" pitchFamily="34" charset="0"/>
              <a:buChar char="•"/>
            </a:pPr>
            <a:endParaRPr lang="he-IL" sz="1400" b="1" dirty="0"/>
          </a:p>
          <a:p>
            <a:pPr marL="285750" indent="-285750" algn="ctr">
              <a:buFont typeface="Arial" pitchFamily="34" charset="0"/>
              <a:buChar char="•"/>
            </a:pPr>
            <a:endParaRPr lang="he-IL" sz="1400" b="1" dirty="0" smtClean="0"/>
          </a:p>
          <a:p>
            <a:pPr marL="285750" indent="-285750" algn="ctr">
              <a:buFont typeface="Arial" pitchFamily="34" charset="0"/>
              <a:buChar char="•"/>
            </a:pPr>
            <a:endParaRPr lang="he-IL" sz="1400" b="1" dirty="0"/>
          </a:p>
          <a:p>
            <a:pPr marL="285750" indent="-285750" algn="ctr">
              <a:buFont typeface="Arial" pitchFamily="34" charset="0"/>
              <a:buChar char="•"/>
            </a:pPr>
            <a:endParaRPr lang="he-IL" sz="1400" b="1" dirty="0" smtClean="0"/>
          </a:p>
          <a:p>
            <a:pPr marL="285750" indent="-285750" algn="ctr">
              <a:buFont typeface="Arial" pitchFamily="34" charset="0"/>
              <a:buChar char="•"/>
            </a:pPr>
            <a:endParaRPr lang="he-IL" sz="1400" b="1" dirty="0"/>
          </a:p>
          <a:p>
            <a:pPr marL="285750" indent="-285750" algn="ctr">
              <a:buFont typeface="Arial" pitchFamily="34" charset="0"/>
              <a:buChar char="•"/>
            </a:pPr>
            <a:endParaRPr lang="he-IL" sz="1400" b="1" dirty="0" smtClean="0"/>
          </a:p>
          <a:p>
            <a:pPr marL="285750" indent="-285750" algn="ctr">
              <a:buFont typeface="Arial" pitchFamily="34" charset="0"/>
              <a:buChar char="•"/>
            </a:pPr>
            <a:endParaRPr lang="he-IL" sz="1400" b="1" dirty="0" smtClean="0"/>
          </a:p>
          <a:p>
            <a:pPr marL="285750" indent="-285750" algn="ctr">
              <a:buFont typeface="Arial" pitchFamily="34" charset="0"/>
              <a:buChar char="•"/>
            </a:pPr>
            <a:endParaRPr lang="he-IL" sz="1400" b="1" dirty="0"/>
          </a:p>
          <a:p>
            <a:pPr marL="285750" indent="-285750" algn="ctr">
              <a:buFont typeface="Arial" pitchFamily="34" charset="0"/>
              <a:buChar char="•"/>
            </a:pPr>
            <a:endParaRPr lang="he-IL" sz="1400" b="1" dirty="0" smtClean="0"/>
          </a:p>
          <a:p>
            <a:pPr marL="285750" indent="-285750" algn="ctr">
              <a:buFont typeface="Arial" pitchFamily="34" charset="0"/>
              <a:buChar char="•"/>
            </a:pPr>
            <a:endParaRPr lang="he-IL" sz="1400" b="1" dirty="0"/>
          </a:p>
          <a:p>
            <a:pPr marL="285750" indent="-285750" algn="ctr">
              <a:buFont typeface="Arial" pitchFamily="34" charset="0"/>
              <a:buChar char="•"/>
            </a:pPr>
            <a:endParaRPr lang="he-IL" sz="1400" b="1" dirty="0"/>
          </a:p>
          <a:p>
            <a:pPr marL="285750" indent="-285750" algn="ctr">
              <a:buFont typeface="Arial" pitchFamily="34" charset="0"/>
              <a:buChar char="•"/>
            </a:pPr>
            <a:endParaRPr lang="he-IL" sz="1400" b="1" dirty="0" smtClean="0"/>
          </a:p>
          <a:p>
            <a:pPr marL="285750" indent="-285750" algn="ctr">
              <a:buFont typeface="Arial" pitchFamily="34" charset="0"/>
              <a:buChar char="•"/>
            </a:pPr>
            <a:endParaRPr lang="he-IL" sz="1400" b="1" dirty="0" smtClean="0"/>
          </a:p>
          <a:p>
            <a:pPr algn="ctr"/>
            <a:endParaRPr lang="he-IL" sz="1400" b="1" dirty="0" smtClean="0"/>
          </a:p>
          <a:p>
            <a:pPr algn="ctr"/>
            <a:endParaRPr lang="he-IL" sz="1400" b="1" dirty="0"/>
          </a:p>
          <a:p>
            <a:pPr algn="ctr"/>
            <a:endParaRPr lang="he-IL" sz="1400" b="1" dirty="0" smtClean="0"/>
          </a:p>
          <a:p>
            <a:pPr algn="ctr"/>
            <a:endParaRPr lang="he-IL" sz="1400" b="1" dirty="0"/>
          </a:p>
          <a:p>
            <a:pPr algn="ctr"/>
            <a:endParaRPr lang="he-IL" sz="1400" b="1" dirty="0"/>
          </a:p>
          <a:p>
            <a:pPr algn="ctr"/>
            <a:r>
              <a:rPr lang="he-IL" sz="1400" b="1" dirty="0"/>
              <a:t>* הפגישה: 1967, ירושלים, בית חברים בשכונת בית הכרם ("שם נדלקה האהבה בינינו"). הוא היה אילתי ("פרחח לא מבוסס"), היא היתה בתם של ירמיהו ורחל שפירא, מייסדי המוסד החינוכי הדסים, שגמרה בדיוק את הדוקטורט שלה בביוכימיה. מעולם לא התחתנו, מעולם לא נפרדו. במותה השאירה לו את שיר (כעת בת 30, בלונדון). דמותה המצולמת ניצבת בפינות רבות בבית. בסטודיו שבקומה השנייה יש תצלום גדול שלה, שחור-לבן, גרעיני. עופרה יפה, עצובה, כמו חלום על שנות ה-60.</a:t>
            </a:r>
          </a:p>
          <a:p>
            <a:pPr algn="ctr"/>
            <a:endParaRPr lang="he-IL" dirty="0"/>
          </a:p>
        </p:txBody>
      </p:sp>
      <p:pic>
        <p:nvPicPr>
          <p:cNvPr id="1026" name="Picture 2" descr="חדר האוכל של הקיבוץ ערוך לפסח, בשנות ה-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772817"/>
            <a:ext cx="5231282"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39752" y="4941168"/>
            <a:ext cx="5231282" cy="276999"/>
          </a:xfrm>
          <a:prstGeom prst="rect">
            <a:avLst/>
          </a:prstGeom>
          <a:noFill/>
        </p:spPr>
        <p:txBody>
          <a:bodyPr wrap="square" rtlCol="1">
            <a:spAutoFit/>
          </a:bodyPr>
          <a:lstStyle/>
          <a:p>
            <a:pPr algn="ctr"/>
            <a:r>
              <a:rPr lang="he-IL" sz="1200" b="1" dirty="0"/>
              <a:t>חדר האוכל של </a:t>
            </a:r>
            <a:r>
              <a:rPr lang="he-IL" sz="1200" b="1" dirty="0" smtClean="0"/>
              <a:t>קיבוץ </a:t>
            </a:r>
            <a:r>
              <a:rPr lang="he-IL" sz="1200" b="1" smtClean="0"/>
              <a:t>עין חרוד ערוך </a:t>
            </a:r>
            <a:r>
              <a:rPr lang="he-IL" sz="1200" b="1" dirty="0"/>
              <a:t>לפסח, בשנות ה-60</a:t>
            </a:r>
          </a:p>
        </p:txBody>
      </p:sp>
    </p:spTree>
    <p:extLst>
      <p:ext uri="{BB962C8B-B14F-4D97-AF65-F5344CB8AC3E}">
        <p14:creationId xmlns:p14="http://schemas.microsoft.com/office/powerpoint/2010/main" val="3939992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940" y="-49023"/>
            <a:ext cx="9144000" cy="6858000"/>
          </a:xfrm>
          <a:prstGeom prst="rect">
            <a:avLst/>
          </a:prstGeom>
        </p:spPr>
      </p:pic>
      <p:sp>
        <p:nvSpPr>
          <p:cNvPr id="2" name="TextBox 1"/>
          <p:cNvSpPr txBox="1"/>
          <p:nvPr/>
        </p:nvSpPr>
        <p:spPr>
          <a:xfrm>
            <a:off x="827584" y="366623"/>
            <a:ext cx="4697957" cy="6124754"/>
          </a:xfrm>
          <a:prstGeom prst="rect">
            <a:avLst/>
          </a:prstGeom>
          <a:noFill/>
          <a:ln>
            <a:solidFill>
              <a:schemeClr val="bg1"/>
            </a:solidFill>
          </a:ln>
        </p:spPr>
        <p:txBody>
          <a:bodyPr wrap="square" rtlCol="1">
            <a:spAutoFit/>
          </a:bodyPr>
          <a:lstStyle/>
          <a:p>
            <a:pPr marL="285750" indent="-285750" algn="ctr">
              <a:buFont typeface="Arial" pitchFamily="34" charset="0"/>
              <a:buChar char="•"/>
            </a:pPr>
            <a:r>
              <a:rPr lang="he-IL" sz="1400" b="1" dirty="0" smtClean="0">
                <a:solidFill>
                  <a:schemeClr val="bg1"/>
                </a:solidFill>
              </a:rPr>
              <a:t>חיי </a:t>
            </a:r>
            <a:r>
              <a:rPr lang="he-IL" sz="1400" b="1" dirty="0">
                <a:solidFill>
                  <a:schemeClr val="bg1"/>
                </a:solidFill>
              </a:rPr>
              <a:t>נישואים: גרו בדירות שכורות בירושלים ואחרי שעברו אל הבית במושבה הגרמנית </a:t>
            </a:r>
            <a:r>
              <a:rPr lang="he-IL" sz="1400" b="1" dirty="0" smtClean="0">
                <a:solidFill>
                  <a:schemeClr val="bg1"/>
                </a:solidFill>
              </a:rPr>
              <a:t>הייתה </a:t>
            </a:r>
            <a:r>
              <a:rPr lang="he-IL" sz="1400" b="1" dirty="0">
                <a:solidFill>
                  <a:schemeClr val="bg1"/>
                </a:solidFill>
              </a:rPr>
              <a:t>חלוקת העבודה ביניהם ברורה: היא מצאה והוא שיפץ, היא החליטה והוא יישם. יחד למדו תולדות האמנות באוניברסיטה. סיפור קבלתו ללימודים לא כלל מבחן פסיכומטרי</a:t>
            </a:r>
            <a:r>
              <a:rPr lang="he-IL" sz="1400" b="1" dirty="0" smtClean="0">
                <a:solidFill>
                  <a:schemeClr val="bg1"/>
                </a:solidFill>
              </a:rPr>
              <a:t>.</a:t>
            </a:r>
          </a:p>
          <a:p>
            <a:pPr marL="285750" indent="-285750" algn="ctr">
              <a:buFont typeface="Arial" pitchFamily="34" charset="0"/>
              <a:buChar char="•"/>
            </a:pPr>
            <a:endParaRPr lang="he-IL" sz="1400" b="1" dirty="0">
              <a:solidFill>
                <a:schemeClr val="bg1"/>
              </a:solidFill>
            </a:endParaRPr>
          </a:p>
          <a:p>
            <a:pPr marL="285750" indent="-285750" algn="ctr">
              <a:buFont typeface="Arial" pitchFamily="34" charset="0"/>
              <a:buChar char="•"/>
            </a:pPr>
            <a:r>
              <a:rPr lang="he-IL" sz="1400" b="1" dirty="0" smtClean="0">
                <a:solidFill>
                  <a:schemeClr val="bg1"/>
                </a:solidFill>
              </a:rPr>
              <a:t>האוניברסיטה</a:t>
            </a:r>
            <a:r>
              <a:rPr lang="he-IL" sz="1400" b="1" dirty="0">
                <a:solidFill>
                  <a:schemeClr val="bg1"/>
                </a:solidFill>
              </a:rPr>
              <a:t>: יוחאי בן נון, מפקדו לשעבר, צייד אותו במכתב אישי אל נשיא האוניברסיטה העברית וזה לשונו: "הנדון, יעקב אלוני, הנ"ל בחור טוב, אבקש לקבלו". הבקשה אושרה. במקביל ללימודיו (עד 73') היה ממקימי המתנ"ס הראשון בארץ (עם חיים ציפורי) בשכונת שמואל הנביא בירושלים. בסוף אותה תקופה עבר לעבוד בסוכנות ("</a:t>
            </a:r>
            <a:r>
              <a:rPr lang="he-IL" sz="1400" b="1" dirty="0" err="1">
                <a:solidFill>
                  <a:schemeClr val="bg1"/>
                </a:solidFill>
              </a:rPr>
              <a:t>זוניק</a:t>
            </a:r>
            <a:r>
              <a:rPr lang="he-IL" sz="1400" b="1" dirty="0">
                <a:solidFill>
                  <a:schemeClr val="bg1"/>
                </a:solidFill>
              </a:rPr>
              <a:t> שחם ביקש שאעזור לו לארגן את הקונגרס הציוני"). מאז עבד בשירות העם היהודי, עד לפרישתו ב-88'. בתפקידו האחרון היה סמנכ"ל. כשפרש החליט להיות פועל</a:t>
            </a:r>
            <a:r>
              <a:rPr lang="he-IL" sz="1400" b="1" dirty="0" smtClean="0">
                <a:solidFill>
                  <a:schemeClr val="bg1"/>
                </a:solidFill>
              </a:rPr>
              <a:t>.</a:t>
            </a:r>
          </a:p>
          <a:p>
            <a:pPr marL="285750" indent="-285750" algn="ctr">
              <a:buFont typeface="Arial" pitchFamily="34" charset="0"/>
              <a:buChar char="•"/>
            </a:pPr>
            <a:endParaRPr lang="he-IL" sz="1400" b="1" dirty="0">
              <a:solidFill>
                <a:schemeClr val="bg1"/>
              </a:solidFill>
            </a:endParaRPr>
          </a:p>
          <a:p>
            <a:pPr algn="ctr"/>
            <a:r>
              <a:rPr lang="he-IL" sz="1400" b="1" dirty="0">
                <a:solidFill>
                  <a:schemeClr val="bg1"/>
                </a:solidFill>
              </a:rPr>
              <a:t>* פועל: אלוני עבר לעבוד במישור אדומים, במפעל שעסק בדחיסת כדורי אלומיניום, כחלק מתהליך השבחת פלדה ("יורים את זה ומעלים את הטמפרטורה של הסגסוגת בצורה קיצונית"). אחרי שנה נהיה מנהל הייצור ואז ביקש ממנו ראש העיר ירושלים, טדי קולק, להתגייס לפרויקט נופש בהרי ירושלים, עניין שבו עסק בחמש השנים הבאות. בעשור האחרון ניהל חברה ששמה "</a:t>
            </a:r>
            <a:r>
              <a:rPr lang="he-IL" sz="1400" b="1" dirty="0" err="1">
                <a:solidFill>
                  <a:schemeClr val="bg1"/>
                </a:solidFill>
              </a:rPr>
              <a:t>פלקסס</a:t>
            </a:r>
            <a:r>
              <a:rPr lang="he-IL" sz="1400" b="1" dirty="0">
                <a:solidFill>
                  <a:schemeClr val="bg1"/>
                </a:solidFill>
              </a:rPr>
              <a:t>", למחזור אשפה, וחברה ששמה "מצוינות בע"מ", להכשרת מנהלים במגזר הציבורי. במקביל, שלוש פעמים בשנה, נקרא להרצות במכללות בארצות הברית על ביטחון לאומי. את האנגלית שלו, מספר, למד מהרדיו בבית ("</a:t>
            </a:r>
            <a:r>
              <a:rPr lang="he-IL" sz="1400" b="1" dirty="0" err="1">
                <a:solidFill>
                  <a:schemeClr val="bg1"/>
                </a:solidFill>
              </a:rPr>
              <a:t>מהוויס</a:t>
            </a:r>
            <a:r>
              <a:rPr lang="he-IL" sz="1400" b="1" dirty="0">
                <a:solidFill>
                  <a:schemeClr val="bg1"/>
                </a:solidFill>
              </a:rPr>
              <a:t> אוף אמריקה").</a:t>
            </a:r>
          </a:p>
          <a:p>
            <a:pPr algn="ctr"/>
            <a:endParaRPr lang="he-IL" sz="1400" b="1" dirty="0">
              <a:solidFill>
                <a:schemeClr val="bg1"/>
              </a:solidFill>
            </a:endParaRPr>
          </a:p>
        </p:txBody>
      </p:sp>
      <p:pic>
        <p:nvPicPr>
          <p:cNvPr id="5" name="תמונה 4"/>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6061" t="52401"/>
          <a:stretch/>
        </p:blipFill>
        <p:spPr>
          <a:xfrm>
            <a:off x="5724128" y="1796850"/>
            <a:ext cx="2839007" cy="3264300"/>
          </a:xfrm>
          <a:prstGeom prst="rect">
            <a:avLst/>
          </a:prstGeom>
          <a:ln>
            <a:solidFill>
              <a:schemeClr val="bg1"/>
            </a:solidFill>
          </a:ln>
        </p:spPr>
      </p:pic>
    </p:spTree>
    <p:extLst>
      <p:ext uri="{BB962C8B-B14F-4D97-AF65-F5344CB8AC3E}">
        <p14:creationId xmlns:p14="http://schemas.microsoft.com/office/powerpoint/2010/main" val="1789002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015" y="-3102"/>
            <a:ext cx="9148136" cy="6861102"/>
          </a:xfrm>
          <a:prstGeom prst="rect">
            <a:avLst/>
          </a:prstGeom>
        </p:spPr>
      </p:pic>
      <p:sp>
        <p:nvSpPr>
          <p:cNvPr id="2" name="TextBox 1"/>
          <p:cNvSpPr txBox="1"/>
          <p:nvPr/>
        </p:nvSpPr>
        <p:spPr>
          <a:xfrm>
            <a:off x="797650" y="795959"/>
            <a:ext cx="5574549" cy="5262979"/>
          </a:xfrm>
          <a:prstGeom prst="rect">
            <a:avLst/>
          </a:prstGeom>
          <a:noFill/>
        </p:spPr>
        <p:txBody>
          <a:bodyPr wrap="square" rtlCol="1">
            <a:spAutoFit/>
          </a:bodyPr>
          <a:lstStyle/>
          <a:p>
            <a:pPr marL="285750" indent="-285750">
              <a:buFont typeface="Arial" pitchFamily="34" charset="0"/>
              <a:buChar char="•"/>
            </a:pPr>
            <a:r>
              <a:rPr lang="he-IL" sz="1400" b="1" dirty="0" smtClean="0"/>
              <a:t>סדר </a:t>
            </a:r>
            <a:r>
              <a:rPr lang="he-IL" sz="1400" b="1" dirty="0"/>
              <a:t>יום: אלוני קם מוקדם, בין 5 ל-6 בבוקר. שנתו, מספר, נטרפת בחלומות. כשיתעורר יעביר את הבוקר באטיות. שלוש שעות יבלה ליד שולחן האוכל, ירבה בקריאה. פעם היה שותה קפה (נס), עד ששם לב שהוא יכול לוותר על המנהג אם יחסוך מעצמו גם את העיתון ("זה הולך ביחד"). היום הוא קורא בתנ"ך שליד השולחן ("אני עכשיו ב'ויקרא'"), ואוכל גרגרים ("קוואקר דחוסים כאלה"). בערך ב-9 יורד לאחד משני בתי המלאכה שלו לנגר, למסגר, או לעצב משהו ("המצאתי לאחרונה שחמט 5 נגד 5"), ארוחת צהריים לא יטרח להכין לעצמו ("אני חי חיים של אלמן"). בדרך כלל ימצא את עצמו ב"בר-בורגר" השכונתי. אם לא, יכין אחד משני המאכלים הבאים: מס' 1 - </a:t>
            </a:r>
            <a:r>
              <a:rPr lang="he-IL" sz="1400" b="1" dirty="0" err="1"/>
              <a:t>צ'יפסים</a:t>
            </a:r>
            <a:r>
              <a:rPr lang="he-IL" sz="1400" b="1" dirty="0"/>
              <a:t> עגולים ולמעלה ביצה שפוכה; מס' 2 - </a:t>
            </a:r>
            <a:r>
              <a:rPr lang="he-IL" sz="1400" b="1" dirty="0" err="1"/>
              <a:t>צ'יפסים</a:t>
            </a:r>
            <a:r>
              <a:rPr lang="he-IL" sz="1400" b="1" dirty="0"/>
              <a:t> ישרים עם ביצה כנ"ל. בערב יזפזפ בין שלושת הערוצים המועדפים עליו: ה"נשיונל ג'יאוגרפיק", ערוץ ההיסטוריה, </a:t>
            </a:r>
            <a:r>
              <a:rPr lang="he-IL" sz="1400" b="1" dirty="0" smtClean="0"/>
              <a:t>(מעולה).</a:t>
            </a:r>
          </a:p>
          <a:p>
            <a:pPr marL="285750" indent="-285750">
              <a:buFont typeface="Arial" pitchFamily="34" charset="0"/>
              <a:buChar char="•"/>
            </a:pPr>
            <a:endParaRPr lang="he-IL" sz="1400" b="1" dirty="0"/>
          </a:p>
          <a:p>
            <a:pPr marL="285750" indent="-285750">
              <a:buFont typeface="Arial" pitchFamily="34" charset="0"/>
              <a:buChar char="•"/>
            </a:pPr>
            <a:r>
              <a:rPr lang="he-IL" sz="1400" b="1" dirty="0" smtClean="0"/>
              <a:t>אלוהים</a:t>
            </a:r>
            <a:r>
              <a:rPr lang="he-IL" sz="1400" b="1" dirty="0"/>
              <a:t>: "אני אדם בלתי מאמין". לצערו יודע שמעבר לחיים יש רק חידלון. "אם כי אני עדיין מתלבט בשאלה מה קורה לאנרגיות של הנפש</a:t>
            </a:r>
            <a:r>
              <a:rPr lang="he-IL" sz="1400" b="1" dirty="0" smtClean="0"/>
              <a:t>".</a:t>
            </a:r>
          </a:p>
          <a:p>
            <a:pPr marL="285750" indent="-285750">
              <a:buFont typeface="Arial" pitchFamily="34" charset="0"/>
              <a:buChar char="•"/>
            </a:pPr>
            <a:endParaRPr lang="he-IL" sz="1400" b="1" dirty="0"/>
          </a:p>
          <a:p>
            <a:pPr marL="285750" indent="-285750">
              <a:buFont typeface="Arial" pitchFamily="34" charset="0"/>
              <a:buChar char="•"/>
            </a:pPr>
            <a:endParaRPr lang="he-IL" sz="1400" b="1" dirty="0"/>
          </a:p>
          <a:p>
            <a:r>
              <a:rPr lang="he-IL" sz="1400" b="1" dirty="0"/>
              <a:t>* תכלית החיים: "אני יודע שאני אמן בינוני ואין לי פרטנזיות, אבל אני מכין את המורשת האמנותית שלי" (בקרוב תערוכה בטחנת הקמח בגבעת שאול).</a:t>
            </a:r>
          </a:p>
          <a:p>
            <a:r>
              <a:rPr lang="he-IL" sz="1400" b="1" dirty="0"/>
              <a:t>* אהבה חדשה: "הלוואי". היה לו לאחרונה קשר עם </a:t>
            </a:r>
            <a:r>
              <a:rPr lang="he-IL" sz="1400" b="1" dirty="0" err="1"/>
              <a:t>אשה</a:t>
            </a:r>
            <a:r>
              <a:rPr lang="he-IL" sz="1400" b="1" dirty="0"/>
              <a:t> ("נהדרת"), אבל זה התפתח לדבריו לכיוון לא טוב. "הרגשתי שאני חייב להשלים את האבל והנזירות". בינתיים ישן על מיטה קטנה בחדר צדדי ("לא בחדר שלנו").</a:t>
            </a:r>
          </a:p>
          <a:p>
            <a:endParaRPr lang="he-IL" sz="1400" b="1" dirty="0"/>
          </a:p>
        </p:txBody>
      </p:sp>
      <p:pic>
        <p:nvPicPr>
          <p:cNvPr id="5" name="תמונה 4"/>
          <p:cNvPicPr>
            <a:picLocks noChangeAspect="1"/>
          </p:cNvPicPr>
          <p:nvPr/>
        </p:nvPicPr>
        <p:blipFill rotWithShape="1">
          <a:blip r:embed="rId4" cstate="print">
            <a:clrChange>
              <a:clrFrom>
                <a:srgbClr val="F3E3D3"/>
              </a:clrFrom>
              <a:clrTo>
                <a:srgbClr val="F3E3D3">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858" b="26"/>
          <a:stretch/>
        </p:blipFill>
        <p:spPr>
          <a:xfrm>
            <a:off x="6516216" y="1340768"/>
            <a:ext cx="2416422" cy="4046506"/>
          </a:xfrm>
          <a:prstGeom prst="rect">
            <a:avLst/>
          </a:prstGeom>
          <a:ln>
            <a:solidFill>
              <a:schemeClr val="accent6">
                <a:lumMod val="60000"/>
                <a:lumOff val="40000"/>
              </a:schemeClr>
            </a:solidFill>
          </a:ln>
        </p:spPr>
      </p:pic>
    </p:spTree>
    <p:extLst>
      <p:ext uri="{BB962C8B-B14F-4D97-AF65-F5344CB8AC3E}">
        <p14:creationId xmlns:p14="http://schemas.microsoft.com/office/powerpoint/2010/main" val="4048010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http://www.haaretz.co.il/hasite/images/printed/P210406/m.0.2104.300.1.9.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355976" y="764704"/>
            <a:ext cx="4231200" cy="42484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49585" y="5167834"/>
            <a:ext cx="3816424" cy="307777"/>
          </a:xfrm>
          <a:prstGeom prst="rect">
            <a:avLst/>
          </a:prstGeom>
          <a:noFill/>
        </p:spPr>
        <p:txBody>
          <a:bodyPr wrap="square" rtlCol="1">
            <a:spAutoFit/>
          </a:bodyPr>
          <a:lstStyle/>
          <a:p>
            <a:pPr algn="ctr"/>
            <a:r>
              <a:rPr lang="he-IL" sz="1400" b="1" dirty="0" smtClean="0"/>
              <a:t>יעקב אלוני בביתו בירושלים</a:t>
            </a:r>
            <a:endParaRPr lang="he-IL" sz="1400" b="1" dirty="0"/>
          </a:p>
        </p:txBody>
      </p:sp>
    </p:spTree>
    <p:extLst>
      <p:ext uri="{BB962C8B-B14F-4D97-AF65-F5344CB8AC3E}">
        <p14:creationId xmlns:p14="http://schemas.microsoft.com/office/powerpoint/2010/main" val="4048010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extBox 1"/>
          <p:cNvSpPr txBox="1"/>
          <p:nvPr/>
        </p:nvSpPr>
        <p:spPr>
          <a:xfrm>
            <a:off x="3923929" y="764704"/>
            <a:ext cx="4392487" cy="5262979"/>
          </a:xfrm>
          <a:prstGeom prst="rect">
            <a:avLst/>
          </a:prstGeom>
          <a:noFill/>
          <a:ln>
            <a:solidFill>
              <a:schemeClr val="bg2"/>
            </a:solidFill>
          </a:ln>
        </p:spPr>
        <p:txBody>
          <a:bodyPr wrap="square" rtlCol="1">
            <a:spAutoFit/>
          </a:bodyPr>
          <a:lstStyle/>
          <a:p>
            <a:pPr algn="ctr"/>
            <a:r>
              <a:rPr lang="he-IL" sz="1400" b="1" dirty="0">
                <a:solidFill>
                  <a:schemeClr val="bg2"/>
                </a:solidFill>
              </a:rPr>
              <a:t>הגדה קיבוצית היא כינוי כולל לשלל הגדות של פסח שיצאו בהוצאות מחודשות ושונות מההגדה האורתודוקסית המסורתית, ונקראו במהלך ליל הסדר, בעיקר (אך לא רק) בחוגי התנועה הקיבוצית בארץ ישראל.</a:t>
            </a:r>
          </a:p>
          <a:p>
            <a:pPr algn="ctr"/>
            <a:endParaRPr lang="he-IL" sz="1400" b="1" dirty="0">
              <a:solidFill>
                <a:schemeClr val="bg2"/>
              </a:solidFill>
            </a:endParaRPr>
          </a:p>
          <a:p>
            <a:pPr algn="ctr"/>
            <a:r>
              <a:rPr lang="he-IL" sz="1400" b="1" dirty="0">
                <a:solidFill>
                  <a:schemeClr val="bg2"/>
                </a:solidFill>
              </a:rPr>
              <a:t>בקרב אנשי היישוב החדש בארץ ישראל, בעיקר מתקופת העלייה השנייה ואילך, היו רבים שהגיעו מבתים משכילים וציונים, ואחרים שהיו בעלי </a:t>
            </a:r>
            <a:r>
              <a:rPr lang="he-IL" sz="1400" b="1" dirty="0" smtClean="0">
                <a:solidFill>
                  <a:schemeClr val="bg2"/>
                </a:solidFill>
              </a:rPr>
              <a:t>אוריינטציה </a:t>
            </a:r>
            <a:r>
              <a:rPr lang="he-IL" sz="1400" b="1" dirty="0">
                <a:solidFill>
                  <a:schemeClr val="bg2"/>
                </a:solidFill>
              </a:rPr>
              <a:t>חלוצית. אצל חלק גדול מהם גברה הזהות כיהודים וכציונים לאומיים על זיקתם לדת היהודית, ורובם לא שמרו מצוות ונהגו כחילונים. עם זאת, היוו ליל הסדר וההגדה של פסח, מרכיב בעל משמעות אף בזהות הציונית החילונית. בקיבוצים בעיקר הובן הצורך להתחבר לשורשים המסורתיים של העם היהודי, אם כי באופן שונה. אנשי רוח בתנועת העבודה, ובתנועה הקיבוצית בפרט, דוגמת ברל כצנלסון ואחרים, הבינו כי לא ניתן לחולל את המהפך הציוני-חלוצי, שהיה חילוני, באמצעות השלכתם של הסמלים התרבותיים והמורשת ארוכת השנים. אף כי לא שמרו מצוות, היה ברור לחלוצים מייסדי היישוב החדש בארץ ישראל, כי יש לשמר את חגי ישראל וחלק מהמסורות. הם אמנם שמרו על החגים ועל הסמלים, אך יצקו בהם תכנים חדשים, שהתאימו לדעתם לתקופה ולצרכיה, ולערכים שהם רצו להקנות לעם.</a:t>
            </a:r>
          </a:p>
          <a:p>
            <a:pPr algn="ctr"/>
            <a:r>
              <a:rPr lang="he-IL" sz="1400" b="1" dirty="0">
                <a:solidFill>
                  <a:schemeClr val="bg2"/>
                </a:solidFill>
              </a:rPr>
              <a:t>ההגדה הקיבוצית נחשבה כאחד המיזמים הגדולים בשימור המורשת היהודית והתאמה לציונות המתחדשת</a:t>
            </a:r>
          </a:p>
        </p:txBody>
      </p:sp>
      <p:pic>
        <p:nvPicPr>
          <p:cNvPr id="1026" name="Picture 2" descr="https://upload.wikimedia.org/wikipedia/he/1/19/%D7%97%D7%96%D7%99%D7%AA_%D7%94%D7%92%D7%93%D7%94_%D7%A9%D7%9C_%D7%A4%D7%A1%D7%97_%D7%A0%D7%95%D7%A1%D7%97_%D7%A7%D7%99%D7%91%D7%95%D7%A6%D7%99.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7544" y="939756"/>
            <a:ext cx="3248025" cy="4572000"/>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5661248"/>
            <a:ext cx="3384376" cy="523220"/>
          </a:xfrm>
          <a:prstGeom prst="rect">
            <a:avLst/>
          </a:prstGeom>
          <a:noFill/>
        </p:spPr>
        <p:txBody>
          <a:bodyPr wrap="square" rtlCol="1">
            <a:spAutoFit/>
          </a:bodyPr>
          <a:lstStyle/>
          <a:p>
            <a:pPr algn="ctr"/>
            <a:r>
              <a:rPr lang="he-IL" sz="1400" b="1" dirty="0">
                <a:solidFill>
                  <a:schemeClr val="bg2"/>
                </a:solidFill>
              </a:rPr>
              <a:t>עטיפת הגדה של פסח בנוסח קיבוצי בהוצאת שיטים - מכון החגים של התנועה הקיבוצית</a:t>
            </a:r>
          </a:p>
        </p:txBody>
      </p:sp>
    </p:spTree>
    <p:extLst>
      <p:ext uri="{BB962C8B-B14F-4D97-AF65-F5344CB8AC3E}">
        <p14:creationId xmlns:p14="http://schemas.microsoft.com/office/powerpoint/2010/main" val="3428138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14" y="0"/>
            <a:ext cx="9144000" cy="6858000"/>
          </a:xfrm>
          <a:prstGeom prst="rect">
            <a:avLst/>
          </a:prstGeom>
        </p:spPr>
      </p:pic>
      <p:sp>
        <p:nvSpPr>
          <p:cNvPr id="2" name="TextBox 1"/>
          <p:cNvSpPr txBox="1"/>
          <p:nvPr/>
        </p:nvSpPr>
        <p:spPr>
          <a:xfrm>
            <a:off x="323528" y="548680"/>
            <a:ext cx="4752528" cy="5447645"/>
          </a:xfrm>
          <a:prstGeom prst="rect">
            <a:avLst/>
          </a:prstGeom>
          <a:noFill/>
        </p:spPr>
        <p:txBody>
          <a:bodyPr wrap="square" rtlCol="1">
            <a:spAutoFit/>
          </a:bodyPr>
          <a:lstStyle/>
          <a:p>
            <a:r>
              <a:rPr lang="he-IL" sz="1200" b="1" dirty="0">
                <a:solidFill>
                  <a:schemeClr val="bg2"/>
                </a:solidFill>
              </a:rPr>
              <a:t>מאפיינים      </a:t>
            </a:r>
          </a:p>
          <a:p>
            <a:r>
              <a:rPr lang="he-IL" sz="1200" b="1" dirty="0">
                <a:solidFill>
                  <a:schemeClr val="bg2"/>
                </a:solidFill>
              </a:rPr>
              <a:t>ציון "ההגדה החילונית הקיבוצית" החל בתנועה הקיבוצית. נכתבו מספר "הגדות קיבוציות", בעלות הבדלים פנימיים. לכולן הייתה אוריינטציה ציונית עם דגש על החקלאות ואהבת הטבע, ובמקביל הייתה חילונית. לפיכך הושמט בה חלקו של האל וקיומן של מצוות, והודגשו בה חלקים אחרים מהסיפור המקראי ומהמסרים העולים ממנו. הגדות אלו אמנם מבוססות על ההגדה של פסח המסורתית, והמבנה שלהן דומה, אך מופיעים בהם גם טקסטים ואיורים חדשים, ובראשם אזכורים לאירועים מן האקטואליה של היהדות והציונות במאה העשרים, ראיית היציאה "מעבדות לחירות" באור הציונות המתחדשת, וכן הדגשת חג הפסח כחג חקלאי המסמל את האביב.</a:t>
            </a:r>
          </a:p>
          <a:p>
            <a:r>
              <a:rPr lang="he-IL" sz="1200" b="1" dirty="0">
                <a:solidFill>
                  <a:schemeClr val="bg2"/>
                </a:solidFill>
              </a:rPr>
              <a:t>המצווה העיקרית שאותה ראו מנסחי ההגדה הקיבוצית לפסח לנגד עיניהם היא "והגדת לבנך"; לפיכך ההגדה בנויה באופן שמספר אכן את סיפור יציאת מצרים, אך גם את סיפור הגאולה הציונית.</a:t>
            </a:r>
          </a:p>
          <a:p>
            <a:r>
              <a:rPr lang="he-IL" sz="1200" b="1" dirty="0">
                <a:solidFill>
                  <a:schemeClr val="bg2"/>
                </a:solidFill>
              </a:rPr>
              <a:t>ברוב ההגדות הקיבוציות הופיעו קטעים משיר השירים, שאינו מופיע בהגדה המסורתית. </a:t>
            </a:r>
            <a:r>
              <a:rPr lang="he-IL" sz="1200" b="1" dirty="0" err="1">
                <a:solidFill>
                  <a:schemeClr val="bg2"/>
                </a:solidFill>
              </a:rPr>
              <a:t>לצידו</a:t>
            </a:r>
            <a:r>
              <a:rPr lang="he-IL" sz="1200" b="1" dirty="0">
                <a:solidFill>
                  <a:schemeClr val="bg2"/>
                </a:solidFill>
              </a:rPr>
              <a:t> הוקראו שירים של לאה גולדברג, אברהם שלונסקי ואחרים. הביצועים המוזיקליים בוצעו על ידי חברי המשק או על ידי להקות זמר מקומיות שהוקמו במיוחד, ושהתכוננו רבות למועד ההופעה.[ בחלק מהמקומות היה שימוש בנעימות המסורתיות, אך נוצרו גם לחנים ייחודיים. "סדר הפסח של קיבוץ יגור" מאת יהודה שרת, לדוגמה, היא יצירה מוזיקלית שבוצעה בהמשך באולמות הקונצרטים.</a:t>
            </a:r>
          </a:p>
          <a:p>
            <a:r>
              <a:rPr lang="he-IL" sz="1200" b="1" dirty="0">
                <a:solidFill>
                  <a:schemeClr val="bg2"/>
                </a:solidFill>
              </a:rPr>
              <a:t>בתחום הגרפי נעשו בהגדות הקיבוציות איורים חדשניים, ששימרו מצד אחד את המסורות היהודית, אך מצד שני הדגישו נושאים אחרים או שינו את המוקד. לדוגמה, באיורים של "ארבעת הבנים" בהגדה המסורתית, היה מקובל לצייר את הבן ה"רשע", כאדם חילוני, הנעדר סממנים דתיים, בניגוד לבנים האחרים. לעומת זאת, בהגדה הקיבוצית צוירו הבנים כחלוצים.</a:t>
            </a:r>
          </a:p>
          <a:p>
            <a:r>
              <a:rPr lang="he-IL" sz="1200" b="1" dirty="0">
                <a:solidFill>
                  <a:schemeClr val="bg2"/>
                </a:solidFill>
              </a:rPr>
              <a:t>היו מקרים בהם לא אוירו, ובחלקם אף הושמטו לגמרי, חלקים שונים שלא התאימו לרוח התנועה. סוגיית "ארבעת הבנים" כולה, למשל, הושמטה מהגדת פסח של קיבוצי "השומר הצעיר" מאחר שלדעת החברים הצגת הנושא פגעה בערכים שונים כגון שוויון חברתי.</a:t>
            </a:r>
          </a:p>
        </p:txBody>
      </p:sp>
      <p:sp>
        <p:nvSpPr>
          <p:cNvPr id="3" name="TextBox 2"/>
          <p:cNvSpPr txBox="1"/>
          <p:nvPr/>
        </p:nvSpPr>
        <p:spPr>
          <a:xfrm>
            <a:off x="467544" y="6309320"/>
            <a:ext cx="4464496" cy="276999"/>
          </a:xfrm>
          <a:prstGeom prst="rect">
            <a:avLst/>
          </a:prstGeom>
          <a:noFill/>
        </p:spPr>
        <p:txBody>
          <a:bodyPr wrap="square" rtlCol="1">
            <a:spAutoFit/>
          </a:bodyPr>
          <a:lstStyle/>
          <a:p>
            <a:r>
              <a:rPr lang="he-IL" sz="1200" b="1" dirty="0">
                <a:solidFill>
                  <a:schemeClr val="bg2"/>
                </a:solidFill>
              </a:rPr>
              <a:t>כריכת ההגדה הקיבוצית של הקיבוץ הארצי בעיצוב שמואל כץ (1964)</a:t>
            </a:r>
          </a:p>
        </p:txBody>
      </p:sp>
      <p:pic>
        <p:nvPicPr>
          <p:cNvPr id="1026" name="Picture 2" descr="http://www.beithashita.org.il/var/803/194789-%D7%94%D7%92%D7%93%D7%94%20%D7%A9%D7%9C%20%D7%A4%D7%A1%D7%97%20%D7%AA%D7%A9'%D7%96%201947-%D7%97%D7%96%D7%99%D7%AA.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69902" y="980728"/>
            <a:ext cx="3215360" cy="4734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942" y="5857825"/>
            <a:ext cx="3105150" cy="276999"/>
          </a:xfrm>
          <a:prstGeom prst="rect">
            <a:avLst/>
          </a:prstGeom>
          <a:noFill/>
        </p:spPr>
        <p:txBody>
          <a:bodyPr wrap="square" rtlCol="1">
            <a:spAutoFit/>
          </a:bodyPr>
          <a:lstStyle/>
          <a:p>
            <a:pPr algn="ctr"/>
            <a:r>
              <a:rPr lang="he-IL" sz="1200" b="1" dirty="0" smtClean="0">
                <a:solidFill>
                  <a:schemeClr val="bg1"/>
                </a:solidFill>
              </a:rPr>
              <a:t>הגדה של פסח – בית השיטה, תש"ז</a:t>
            </a:r>
            <a:endParaRPr lang="he-IL" sz="1200" b="1" dirty="0">
              <a:solidFill>
                <a:schemeClr val="bg1"/>
              </a:solidFill>
            </a:endParaRPr>
          </a:p>
        </p:txBody>
      </p:sp>
    </p:spTree>
    <p:extLst>
      <p:ext uri="{BB962C8B-B14F-4D97-AF65-F5344CB8AC3E}">
        <p14:creationId xmlns:p14="http://schemas.microsoft.com/office/powerpoint/2010/main" val="2066761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14" y="0"/>
            <a:ext cx="9144000" cy="6858000"/>
          </a:xfrm>
          <a:prstGeom prst="rect">
            <a:avLst/>
          </a:prstGeom>
        </p:spPr>
      </p:pic>
      <p:sp>
        <p:nvSpPr>
          <p:cNvPr id="2" name="TextBox 1"/>
          <p:cNvSpPr txBox="1"/>
          <p:nvPr/>
        </p:nvSpPr>
        <p:spPr>
          <a:xfrm>
            <a:off x="611560" y="188640"/>
            <a:ext cx="5112568" cy="6771084"/>
          </a:xfrm>
          <a:prstGeom prst="rect">
            <a:avLst/>
          </a:prstGeom>
          <a:noFill/>
        </p:spPr>
        <p:txBody>
          <a:bodyPr wrap="square" rtlCol="1">
            <a:spAutoFit/>
          </a:bodyPr>
          <a:lstStyle/>
          <a:p>
            <a:r>
              <a:rPr lang="he-IL" sz="1400" b="1" dirty="0">
                <a:solidFill>
                  <a:schemeClr val="bg2"/>
                </a:solidFill>
              </a:rPr>
              <a:t>דוגמה: ההגדה הקיבוצית של הקיבוץ הארצי</a:t>
            </a:r>
          </a:p>
          <a:p>
            <a:endParaRPr lang="he-IL" sz="1200" b="1" dirty="0" smtClean="0">
              <a:solidFill>
                <a:schemeClr val="bg2"/>
              </a:solidFill>
            </a:endParaRPr>
          </a:p>
          <a:p>
            <a:r>
              <a:rPr lang="he-IL" sz="1200" b="1" dirty="0" smtClean="0">
                <a:solidFill>
                  <a:schemeClr val="bg2"/>
                </a:solidFill>
              </a:rPr>
              <a:t>המהדורות </a:t>
            </a:r>
            <a:r>
              <a:rPr lang="he-IL" sz="1200" b="1" dirty="0">
                <a:solidFill>
                  <a:schemeClr val="bg2"/>
                </a:solidFill>
              </a:rPr>
              <a:t>הראשונות של ההגדה של תנועת "השומר הצעיר" נערכו על ידי הסופר מרדכי </a:t>
            </a:r>
            <a:r>
              <a:rPr lang="he-IL" sz="1200" b="1" dirty="0" err="1">
                <a:solidFill>
                  <a:schemeClr val="bg2"/>
                </a:solidFill>
              </a:rPr>
              <a:t>אמיתי</a:t>
            </a:r>
            <a:r>
              <a:rPr lang="he-IL" sz="1200" b="1" dirty="0">
                <a:solidFill>
                  <a:schemeClr val="bg2"/>
                </a:solidFill>
              </a:rPr>
              <a:t>. </a:t>
            </a:r>
            <a:r>
              <a:rPr lang="he-IL" sz="1200" b="1" dirty="0" smtClean="0">
                <a:solidFill>
                  <a:schemeClr val="bg2"/>
                </a:solidFill>
              </a:rPr>
              <a:t>אוירה </a:t>
            </a:r>
            <a:r>
              <a:rPr lang="he-IL" sz="1200" b="1" dirty="0">
                <a:solidFill>
                  <a:schemeClr val="bg2"/>
                </a:solidFill>
              </a:rPr>
              <a:t>על ידי הציירת רות שלוס והייתה בשימוש בשנים 1945-1943, לאחר מכן אוירה ההגדה מחדש על ידי אברהם </a:t>
            </a:r>
            <a:r>
              <a:rPr lang="he-IL" sz="1200" b="1" dirty="0" err="1">
                <a:solidFill>
                  <a:schemeClr val="bg2"/>
                </a:solidFill>
              </a:rPr>
              <a:t>אמרנט</a:t>
            </a:r>
            <a:r>
              <a:rPr lang="he-IL" sz="1200" b="1" dirty="0">
                <a:solidFill>
                  <a:schemeClr val="bg2"/>
                </a:solidFill>
              </a:rPr>
              <a:t> במהדורה של השנים 1945-1950. בשנת 1951 אייר שרגא ווייל את ההגדה הקיבוצית וזו הייתה בשימוש עד שנת 1958 בה יצאה מהדורה חדשה עם ציוריו של משה </a:t>
            </a:r>
            <a:r>
              <a:rPr lang="he-IL" sz="1200" b="1" dirty="0" err="1">
                <a:solidFill>
                  <a:schemeClr val="bg2"/>
                </a:solidFill>
              </a:rPr>
              <a:t>פרופס</a:t>
            </a:r>
            <a:r>
              <a:rPr lang="he-IL" sz="1200" b="1" dirty="0">
                <a:solidFill>
                  <a:schemeClr val="bg2"/>
                </a:solidFill>
              </a:rPr>
              <a:t>. בשנת 1964 אוירה ההגדה על ידי שמואל כץ ומאז מופיעה באותה מתכונת. ההגדה נחלקת לארבעה "שערים": אביב, יציאת מצרים, גאולה ותקומת מדינת ישראל, השלום.</a:t>
            </a:r>
          </a:p>
          <a:p>
            <a:r>
              <a:rPr lang="he-IL" sz="1200" b="1" dirty="0">
                <a:solidFill>
                  <a:schemeClr val="bg2"/>
                </a:solidFill>
              </a:rPr>
              <a:t>בשער האביב מצויים קטעי קריאה משיר השירים: "הנה הסתיו עבר.." </a:t>
            </a:r>
            <a:r>
              <a:rPr lang="he-IL" sz="1200" b="1" dirty="0" smtClean="0">
                <a:solidFill>
                  <a:schemeClr val="bg2"/>
                </a:solidFill>
              </a:rPr>
              <a:t>"נצא </a:t>
            </a:r>
            <a:r>
              <a:rPr lang="he-IL" sz="1200" b="1" dirty="0">
                <a:solidFill>
                  <a:schemeClr val="bg2"/>
                </a:solidFill>
              </a:rPr>
              <a:t>השדה.." </a:t>
            </a:r>
            <a:r>
              <a:rPr lang="he-IL" sz="1200" b="1" dirty="0" smtClean="0">
                <a:solidFill>
                  <a:schemeClr val="bg2"/>
                </a:solidFill>
              </a:rPr>
              <a:t>והפיוטים</a:t>
            </a:r>
            <a:r>
              <a:rPr lang="he-IL" sz="1200" b="1" dirty="0">
                <a:solidFill>
                  <a:schemeClr val="bg2"/>
                </a:solidFill>
              </a:rPr>
              <a:t>: "גשם חלף וסתו עבר... בוא בשלום </a:t>
            </a:r>
            <a:r>
              <a:rPr lang="he-IL" sz="1200" b="1" dirty="0" err="1">
                <a:solidFill>
                  <a:schemeClr val="bg2"/>
                </a:solidFill>
              </a:rPr>
              <a:t>טל"המיוחס</a:t>
            </a:r>
            <a:r>
              <a:rPr lang="he-IL" sz="1200" b="1" dirty="0">
                <a:solidFill>
                  <a:schemeClr val="bg2"/>
                </a:solidFill>
              </a:rPr>
              <a:t> ליוסי בן יוסי או לאליעזר </a:t>
            </a:r>
            <a:r>
              <a:rPr lang="he-IL" sz="1200" b="1" dirty="0" err="1">
                <a:solidFill>
                  <a:schemeClr val="bg2"/>
                </a:solidFill>
              </a:rPr>
              <a:t>הקליר</a:t>
            </a:r>
            <a:r>
              <a:rPr lang="he-IL" sz="1200" b="1" dirty="0">
                <a:solidFill>
                  <a:schemeClr val="bg2"/>
                </a:solidFill>
              </a:rPr>
              <a:t>, "הלילה הזה כל העולם כולו אומרים בו הלל ואוצרות טללים נפתחים בזה הלילה" (פרקי רבי אליעזר), מספר פרקים מתפילת הטל של אליעזר </a:t>
            </a:r>
            <a:r>
              <a:rPr lang="he-IL" sz="1200" b="1" dirty="0" err="1">
                <a:solidFill>
                  <a:schemeClr val="bg2"/>
                </a:solidFill>
              </a:rPr>
              <a:t>הקליר</a:t>
            </a:r>
            <a:r>
              <a:rPr lang="he-IL" sz="1200" b="1" dirty="0">
                <a:solidFill>
                  <a:schemeClr val="bg2"/>
                </a:solidFill>
              </a:rPr>
              <a:t> החל מ"טל צווה שנה טובה ומעוטרת", שירו של משה אבן עזרא: "כתנות פסים לבש הגן.."..</a:t>
            </a:r>
          </a:p>
          <a:p>
            <a:r>
              <a:rPr lang="he-IL" sz="1200" b="1" dirty="0">
                <a:solidFill>
                  <a:schemeClr val="bg2"/>
                </a:solidFill>
              </a:rPr>
              <a:t>שער הסיפור ביציאת מצריים מתחיל במה נשתנה, הא </a:t>
            </a:r>
            <a:r>
              <a:rPr lang="he-IL" sz="1200" b="1" dirty="0" err="1">
                <a:solidFill>
                  <a:schemeClr val="bg2"/>
                </a:solidFill>
              </a:rPr>
              <a:t>לחמא</a:t>
            </a:r>
            <a:r>
              <a:rPr lang="he-IL" sz="1200" b="1" dirty="0">
                <a:solidFill>
                  <a:schemeClr val="bg2"/>
                </a:solidFill>
              </a:rPr>
              <a:t> עניא והשיר העממי "עבדים היינו" המסורתיים ולאחרים מספר פרקים מספר שמות </a:t>
            </a:r>
            <a:r>
              <a:rPr lang="he-IL" sz="1200" b="1" dirty="0" smtClean="0">
                <a:solidFill>
                  <a:schemeClr val="bg2"/>
                </a:solidFill>
              </a:rPr>
              <a:t> המספרים </a:t>
            </a:r>
            <a:r>
              <a:rPr lang="he-IL" sz="1200" b="1" dirty="0">
                <a:solidFill>
                  <a:schemeClr val="bg2"/>
                </a:solidFill>
              </a:rPr>
              <a:t>את סיפור יציאת מצריים ומזכירים את הנהגתו של משה רבנו (הנעדרת מההגדה המסורתית), עשר המכות ודברי רבן גמליאל: על "פסח, מצה ומרור". לכך נוספים קטעי קריאה מודרניים משלימים כשיר מתי מדבר האחרונים של חיים נחמן ביאליק וקטע מ"במדבר" של דוד פרישמן: "לך, בוא מצרימה ובאת אל הנענים והאומללים, אל כל הנאנחים והנדכאים, ואמרת אליהם כי עבדים הם - והם לא יבינו; ואמרת אליהם כי אומללים הם – והם לא יידעו; וכי גדול </a:t>
            </a:r>
            <a:r>
              <a:rPr lang="he-IL" sz="1200" b="1" dirty="0" err="1">
                <a:solidFill>
                  <a:schemeClr val="bg2"/>
                </a:solidFill>
              </a:rPr>
              <a:t>עוניים</a:t>
            </a:r>
            <a:r>
              <a:rPr lang="he-IL" sz="1200" b="1" dirty="0">
                <a:solidFill>
                  <a:schemeClr val="bg2"/>
                </a:solidFill>
              </a:rPr>
              <a:t> וגדולים מכאוביהם ונורא לחצם – והם לא יאמינו; ופקחת את עיניהם בחוזק יד על כל לחצם ועל כל </a:t>
            </a:r>
            <a:r>
              <a:rPr lang="he-IL" sz="1200" b="1" dirty="0" err="1">
                <a:solidFill>
                  <a:schemeClr val="bg2"/>
                </a:solidFill>
              </a:rPr>
              <a:t>עוניים</a:t>
            </a:r>
            <a:r>
              <a:rPr lang="he-IL" sz="1200" b="1" dirty="0">
                <a:solidFill>
                  <a:schemeClr val="bg2"/>
                </a:solidFill>
              </a:rPr>
              <a:t>–וגאלת אותם". סיפור יציאת מצריים מסתיים בשירת הים ובמילים, שהן פרפרזה על הנוסח המסורתי</a:t>
            </a:r>
            <a:r>
              <a:rPr lang="he-IL" sz="1200" b="1" dirty="0" smtClean="0">
                <a:solidFill>
                  <a:schemeClr val="bg2"/>
                </a:solidFill>
              </a:rPr>
              <a:t>:</a:t>
            </a:r>
          </a:p>
          <a:p>
            <a:endParaRPr lang="he-IL" sz="1200" b="1" dirty="0">
              <a:solidFill>
                <a:schemeClr val="bg2"/>
              </a:solidFill>
            </a:endParaRPr>
          </a:p>
          <a:p>
            <a:r>
              <a:rPr lang="he-IL" sz="1400" b="1" i="1" dirty="0" smtClean="0">
                <a:solidFill>
                  <a:schemeClr val="bg2"/>
                </a:solidFill>
              </a:rPr>
              <a:t>"זכור </a:t>
            </a:r>
            <a:r>
              <a:rPr lang="he-IL" sz="1400" b="1" i="1" dirty="0">
                <a:solidFill>
                  <a:schemeClr val="bg2"/>
                </a:solidFill>
              </a:rPr>
              <a:t>את היום הזה אשר יצאתם בו ממצרים מבית עבדים. כי בכל דור ודור חייב אדם לראות את עצמו כאילו הוא יצא ממצרים, לא </a:t>
            </a:r>
            <a:r>
              <a:rPr lang="he-IL" sz="1400" b="1" i="1" dirty="0" err="1">
                <a:solidFill>
                  <a:schemeClr val="bg2"/>
                </a:solidFill>
              </a:rPr>
              <a:t>אבותנו</a:t>
            </a:r>
            <a:r>
              <a:rPr lang="he-IL" sz="1400" b="1" i="1" dirty="0">
                <a:solidFill>
                  <a:schemeClr val="bg2"/>
                </a:solidFill>
              </a:rPr>
              <a:t> בלבד, אף אנו נגאלנו עמהם כי בכל דור ודור עולה זעקת ישראל ושוועת העשוקים תחת יד משעבדיהם ובכל דור ודור </a:t>
            </a:r>
            <a:r>
              <a:rPr lang="he-IL" sz="1400" b="1" i="1" dirty="0" err="1">
                <a:solidFill>
                  <a:schemeClr val="bg2"/>
                </a:solidFill>
              </a:rPr>
              <a:t>יחמר</a:t>
            </a:r>
            <a:r>
              <a:rPr lang="he-IL" sz="1400" b="1" i="1" dirty="0">
                <a:solidFill>
                  <a:schemeClr val="bg2"/>
                </a:solidFill>
              </a:rPr>
              <a:t> </a:t>
            </a:r>
            <a:r>
              <a:rPr lang="he-IL" sz="1400" b="1" i="1" dirty="0" err="1">
                <a:solidFill>
                  <a:schemeClr val="bg2"/>
                </a:solidFill>
              </a:rPr>
              <a:t>חרונם</a:t>
            </a:r>
            <a:r>
              <a:rPr lang="he-IL" sz="1400" b="1" i="1" dirty="0">
                <a:solidFill>
                  <a:schemeClr val="bg2"/>
                </a:solidFill>
              </a:rPr>
              <a:t> לפרוק עול. ובכל דור ודור תפרח תקוות אביב חדש חיים חדשים תקוות השחרור </a:t>
            </a:r>
            <a:r>
              <a:rPr lang="he-IL" sz="1400" b="1" i="1" dirty="0" smtClean="0">
                <a:solidFill>
                  <a:schemeClr val="bg2"/>
                </a:solidFill>
              </a:rPr>
              <a:t>והתחיה".</a:t>
            </a:r>
          </a:p>
          <a:p>
            <a:endParaRPr lang="he-IL" sz="1200" b="1" dirty="0">
              <a:solidFill>
                <a:schemeClr val="bg2"/>
              </a:solidFill>
            </a:endParaRPr>
          </a:p>
        </p:txBody>
      </p:sp>
      <p:pic>
        <p:nvPicPr>
          <p:cNvPr id="3" name="Picture 2" descr="https://upload.wikimedia.org/wikipedia/he/0/06/Hagadah_kibutz_artzi.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39"/>
          <a:stretch/>
        </p:blipFill>
        <p:spPr bwMode="auto">
          <a:xfrm>
            <a:off x="5999525" y="770949"/>
            <a:ext cx="2920691" cy="53602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2343" y="6138747"/>
            <a:ext cx="2934487" cy="461665"/>
          </a:xfrm>
          <a:prstGeom prst="rect">
            <a:avLst/>
          </a:prstGeom>
          <a:noFill/>
        </p:spPr>
        <p:txBody>
          <a:bodyPr wrap="square" rtlCol="1">
            <a:spAutoFit/>
          </a:bodyPr>
          <a:lstStyle/>
          <a:p>
            <a:pPr algn="ctr"/>
            <a:r>
              <a:rPr lang="he-IL" sz="1200" b="1" dirty="0">
                <a:solidFill>
                  <a:schemeClr val="bg2"/>
                </a:solidFill>
              </a:rPr>
              <a:t>כריכת ההגדה הקיבוצית של הקיבוץ הארצי בעיצוב שמואל כץ (1964)</a:t>
            </a:r>
          </a:p>
        </p:txBody>
      </p:sp>
    </p:spTree>
    <p:extLst>
      <p:ext uri="{BB962C8B-B14F-4D97-AF65-F5344CB8AC3E}">
        <p14:creationId xmlns:p14="http://schemas.microsoft.com/office/powerpoint/2010/main" val="1757632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0800000">
            <a:off x="0" y="8061"/>
            <a:ext cx="9144000" cy="6858000"/>
          </a:xfrm>
          <a:prstGeom prst="rect">
            <a:avLst/>
          </a:prstGeom>
        </p:spPr>
      </p:pic>
      <p:sp>
        <p:nvSpPr>
          <p:cNvPr id="2" name="Text Box 25"/>
          <p:cNvSpPr txBox="1">
            <a:spLocks noChangeArrowheads="1"/>
          </p:cNvSpPr>
          <p:nvPr/>
        </p:nvSpPr>
        <p:spPr bwMode="auto">
          <a:xfrm>
            <a:off x="1403648" y="4869160"/>
            <a:ext cx="42484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he-IL" altLang="he-IL" sz="2400" dirty="0">
                <a:solidFill>
                  <a:srgbClr val="92D050"/>
                </a:solidFill>
              </a:rPr>
              <a:t>קלריטה ואפרים</a:t>
            </a:r>
          </a:p>
          <a:p>
            <a:pPr algn="ctr" eaLnBrk="1" hangingPunct="1">
              <a:spcBef>
                <a:spcPct val="0"/>
              </a:spcBef>
              <a:buFontTx/>
              <a:buNone/>
            </a:pPr>
            <a:r>
              <a:rPr lang="he-IL" altLang="he-IL" sz="1800" dirty="0">
                <a:solidFill>
                  <a:srgbClr val="92D050"/>
                </a:solidFill>
              </a:rPr>
              <a:t>הנכם מוזמנים להיכנס לאתר שלנו:</a:t>
            </a:r>
          </a:p>
          <a:p>
            <a:pPr algn="ctr" eaLnBrk="1" hangingPunct="1">
              <a:spcBef>
                <a:spcPct val="0"/>
              </a:spcBef>
              <a:buFontTx/>
              <a:buNone/>
            </a:pPr>
            <a:r>
              <a:rPr lang="en-US" altLang="he-IL" sz="1800" dirty="0">
                <a:solidFill>
                  <a:srgbClr val="92D050"/>
                </a:solidFill>
                <a:hlinkClick r:id="rId4"/>
              </a:rPr>
              <a:t>www.clarita-efraim.com</a:t>
            </a:r>
            <a:endParaRPr lang="en-US" altLang="he-IL" sz="1800" dirty="0">
              <a:solidFill>
                <a:srgbClr val="92D050"/>
              </a:solidFill>
            </a:endParaRPr>
          </a:p>
          <a:p>
            <a:pPr algn="ctr" eaLnBrk="1" hangingPunct="1">
              <a:spcBef>
                <a:spcPct val="0"/>
              </a:spcBef>
              <a:buFontTx/>
              <a:buNone/>
            </a:pPr>
            <a:r>
              <a:rPr lang="en-US" altLang="he-IL" sz="1800" b="1" i="1" dirty="0">
                <a:solidFill>
                  <a:srgbClr val="92D050"/>
                </a:solidFill>
                <a:hlinkClick r:id="rId5"/>
              </a:rPr>
              <a:t>chefetze@netvision.net.il</a:t>
            </a:r>
            <a:endParaRPr lang="en-US" altLang="he-IL" sz="1800" b="1" i="1" dirty="0">
              <a:solidFill>
                <a:srgbClr val="92D050"/>
              </a:solidFill>
            </a:endParaRPr>
          </a:p>
          <a:p>
            <a:pPr algn="ctr" eaLnBrk="1" hangingPunct="1">
              <a:spcBef>
                <a:spcPct val="0"/>
              </a:spcBef>
              <a:buFontTx/>
              <a:buNone/>
            </a:pPr>
            <a:endParaRPr lang="he-IL" altLang="he-IL" sz="1800" dirty="0">
              <a:solidFill>
                <a:srgbClr val="92D050"/>
              </a:solidFill>
            </a:endParaRPr>
          </a:p>
        </p:txBody>
      </p:sp>
      <p:sp>
        <p:nvSpPr>
          <p:cNvPr id="3" name="TextBox 2"/>
          <p:cNvSpPr txBox="1"/>
          <p:nvPr/>
        </p:nvSpPr>
        <p:spPr>
          <a:xfrm>
            <a:off x="539552" y="332656"/>
            <a:ext cx="7992888" cy="830997"/>
          </a:xfrm>
          <a:prstGeom prst="rect">
            <a:avLst/>
          </a:prstGeom>
          <a:noFill/>
        </p:spPr>
        <p:txBody>
          <a:bodyPr wrap="square" rtlCol="1">
            <a:spAutoFit/>
          </a:bodyPr>
          <a:lstStyle/>
          <a:p>
            <a:r>
              <a:rPr lang="he-IL" sz="1200" b="1" dirty="0" smtClean="0">
                <a:solidFill>
                  <a:srgbClr val="92D050"/>
                </a:solidFill>
              </a:rPr>
              <a:t>לצפייה באתר שלנו במצגות פסח נוספות:</a:t>
            </a:r>
          </a:p>
          <a:p>
            <a:endParaRPr lang="he-IL" sz="1200" b="1" dirty="0"/>
          </a:p>
          <a:p>
            <a:r>
              <a:rPr lang="en-US" sz="1200" b="1" dirty="0" smtClean="0">
                <a:hlinkClick r:id="rId6"/>
              </a:rPr>
              <a:t>http://www.clarita-efraim.</a:t>
            </a:r>
            <a:r>
              <a:rPr lang="he-IL" sz="1200" b="1" dirty="0" smtClean="0">
                <a:hlinkClick r:id="rId6"/>
              </a:rPr>
              <a:t>הגדות של פסח</a:t>
            </a:r>
            <a:endParaRPr lang="he-IL" sz="1200" b="1" dirty="0" smtClean="0"/>
          </a:p>
          <a:p>
            <a:endParaRPr lang="he-IL" sz="1200" b="1" dirty="0"/>
          </a:p>
        </p:txBody>
      </p:sp>
      <p:pic>
        <p:nvPicPr>
          <p:cNvPr id="4" name="תמונה 3"/>
          <p:cNvPicPr>
            <a:picLocks noChangeAspect="1"/>
          </p:cNvPicPr>
          <p:nvPr/>
        </p:nvPicPr>
        <p:blipFill rotWithShape="1">
          <a:blip r:embed="rId7" cstate="print">
            <a:clrChange>
              <a:clrFrom>
                <a:srgbClr val="F4E3D1"/>
              </a:clrFrom>
              <a:clrTo>
                <a:srgbClr val="F4E3D1">
                  <a:alpha val="0"/>
                </a:srgbClr>
              </a:clrTo>
            </a:clrChange>
            <a:extLst>
              <a:ext uri="{28A0092B-C50C-407E-A947-70E740481C1C}">
                <a14:useLocalDpi xmlns:a14="http://schemas.microsoft.com/office/drawing/2010/main" val="0"/>
              </a:ext>
            </a:extLst>
          </a:blip>
          <a:srcRect l="10560" t="23221" r="3088" b="34981"/>
          <a:stretch/>
        </p:blipFill>
        <p:spPr>
          <a:xfrm>
            <a:off x="1547664" y="836712"/>
            <a:ext cx="3806112" cy="3705507"/>
          </a:xfrm>
          <a:prstGeom prst="rect">
            <a:avLst/>
          </a:prstGeom>
          <a:ln>
            <a:solidFill>
              <a:schemeClr val="bg2">
                <a:lumMod val="50000"/>
              </a:schemeClr>
            </a:solidFill>
          </a:ln>
        </p:spPr>
      </p:pic>
    </p:spTree>
    <p:extLst>
      <p:ext uri="{BB962C8B-B14F-4D97-AF65-F5344CB8AC3E}">
        <p14:creationId xmlns:p14="http://schemas.microsoft.com/office/powerpoint/2010/main" val="1619200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0" y="-24540"/>
            <a:ext cx="9222769" cy="6917077"/>
          </a:xfrm>
          <a:prstGeom prst="rect">
            <a:avLst/>
          </a:prstGeom>
        </p:spPr>
      </p:pic>
      <p:pic>
        <p:nvPicPr>
          <p:cNvPr id="3" name="תמונה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29"/>
          <a:stretch/>
        </p:blipFill>
        <p:spPr>
          <a:xfrm>
            <a:off x="4798031" y="16291"/>
            <a:ext cx="3298005" cy="6858000"/>
          </a:xfrm>
          <a:prstGeom prst="rect">
            <a:avLst/>
          </a:prstGeom>
          <a:ln>
            <a:solidFill>
              <a:schemeClr val="bg2">
                <a:lumMod val="50000"/>
              </a:schemeClr>
            </a:solidFill>
          </a:ln>
        </p:spPr>
      </p:pic>
      <p:pic>
        <p:nvPicPr>
          <p:cNvPr id="5" name="תמונה 4"/>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r="20"/>
          <a:stretch/>
        </p:blipFill>
        <p:spPr>
          <a:xfrm>
            <a:off x="1500027" y="16291"/>
            <a:ext cx="3298004" cy="6858000"/>
          </a:xfrm>
          <a:prstGeom prst="rect">
            <a:avLst/>
          </a:prstGeom>
          <a:ln>
            <a:solidFill>
              <a:schemeClr val="bg2">
                <a:lumMod val="50000"/>
              </a:schemeClr>
            </a:solidFill>
          </a:ln>
        </p:spPr>
      </p:pic>
    </p:spTree>
    <p:extLst>
      <p:ext uri="{BB962C8B-B14F-4D97-AF65-F5344CB8AC3E}">
        <p14:creationId xmlns:p14="http://schemas.microsoft.com/office/powerpoint/2010/main" val="72125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2" y="0"/>
            <a:ext cx="9274491" cy="6955868"/>
          </a:xfrm>
          <a:prstGeom prst="rect">
            <a:avLst/>
          </a:prstGeom>
        </p:spPr>
      </p:pic>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0"/>
            <a:ext cx="3407963" cy="6858000"/>
          </a:xfrm>
          <a:prstGeom prst="rect">
            <a:avLst/>
          </a:prstGeom>
        </p:spPr>
      </p:pic>
      <p:pic>
        <p:nvPicPr>
          <p:cNvPr id="3" name="תמונה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1611" y="17802"/>
            <a:ext cx="3372522" cy="6858000"/>
          </a:xfrm>
          <a:prstGeom prst="rect">
            <a:avLst/>
          </a:prstGeom>
        </p:spPr>
      </p:pic>
    </p:spTree>
    <p:extLst>
      <p:ext uri="{BB962C8B-B14F-4D97-AF65-F5344CB8AC3E}">
        <p14:creationId xmlns:p14="http://schemas.microsoft.com/office/powerpoint/2010/main" val="356969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0" y="0"/>
            <a:ext cx="9276523" cy="6957392"/>
          </a:xfrm>
          <a:prstGeom prst="rect">
            <a:avLst/>
          </a:prstGeom>
        </p:spPr>
      </p:pic>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0"/>
            <a:ext cx="3388659" cy="6858000"/>
          </a:xfrm>
          <a:prstGeom prst="rect">
            <a:avLst/>
          </a:prstGeom>
        </p:spPr>
      </p:pic>
      <p:pic>
        <p:nvPicPr>
          <p:cNvPr id="3" name="תמונה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1805" y="0"/>
            <a:ext cx="3403218" cy="6858000"/>
          </a:xfrm>
          <a:prstGeom prst="rect">
            <a:avLst/>
          </a:prstGeom>
        </p:spPr>
      </p:pic>
    </p:spTree>
    <p:extLst>
      <p:ext uri="{BB962C8B-B14F-4D97-AF65-F5344CB8AC3E}">
        <p14:creationId xmlns:p14="http://schemas.microsoft.com/office/powerpoint/2010/main" val="232704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תמונה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4156" y="17357"/>
            <a:ext cx="3382204" cy="6858000"/>
          </a:xfrm>
          <a:prstGeom prst="rect">
            <a:avLst/>
          </a:prstGeom>
        </p:spPr>
      </p:pic>
      <p:pic>
        <p:nvPicPr>
          <p:cNvPr id="3" name="תמונה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17357"/>
            <a:ext cx="3398484" cy="6858000"/>
          </a:xfrm>
          <a:prstGeom prst="rect">
            <a:avLst/>
          </a:prstGeom>
        </p:spPr>
      </p:pic>
    </p:spTree>
    <p:extLst>
      <p:ext uri="{BB962C8B-B14F-4D97-AF65-F5344CB8AC3E}">
        <p14:creationId xmlns:p14="http://schemas.microsoft.com/office/powerpoint/2010/main" val="226653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
            <a:ext cx="9144000" cy="6858000"/>
          </a:xfrm>
          <a:prstGeom prst="rect">
            <a:avLst/>
          </a:prstGeom>
        </p:spPr>
      </p:pic>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095"/>
            <a:ext cx="3809599" cy="6858000"/>
          </a:xfrm>
          <a:prstGeom prst="rect">
            <a:avLst/>
          </a:prstGeom>
        </p:spPr>
      </p:pic>
      <p:pic>
        <p:nvPicPr>
          <p:cNvPr id="3" name="תמונה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095"/>
            <a:ext cx="3417640" cy="6858000"/>
          </a:xfrm>
          <a:prstGeom prst="rect">
            <a:avLst/>
          </a:prstGeom>
          <a:ln>
            <a:solidFill>
              <a:schemeClr val="bg2">
                <a:lumMod val="50000"/>
              </a:schemeClr>
            </a:solidFill>
          </a:ln>
        </p:spPr>
      </p:pic>
    </p:spTree>
    <p:extLst>
      <p:ext uri="{BB962C8B-B14F-4D97-AF65-F5344CB8AC3E}">
        <p14:creationId xmlns:p14="http://schemas.microsoft.com/office/powerpoint/2010/main" val="9932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80512" cy="6885384"/>
          </a:xfrm>
          <a:prstGeom prst="rect">
            <a:avLst/>
          </a:prstGeom>
        </p:spPr>
      </p:pic>
      <p:pic>
        <p:nvPicPr>
          <p:cNvPr id="2" name="תמונה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0"/>
            <a:ext cx="3383882" cy="6858000"/>
          </a:xfrm>
          <a:prstGeom prst="rect">
            <a:avLst/>
          </a:prstGeom>
          <a:ln>
            <a:solidFill>
              <a:schemeClr val="bg2">
                <a:lumMod val="50000"/>
              </a:schemeClr>
            </a:solidFill>
          </a:ln>
        </p:spPr>
      </p:pic>
      <p:pic>
        <p:nvPicPr>
          <p:cNvPr id="3" name="תמונה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7935" y="0"/>
            <a:ext cx="3424145" cy="6858000"/>
          </a:xfrm>
          <a:prstGeom prst="rect">
            <a:avLst/>
          </a:prstGeom>
          <a:ln>
            <a:solidFill>
              <a:schemeClr val="bg2">
                <a:lumMod val="50000"/>
              </a:schemeClr>
            </a:solidFill>
          </a:ln>
        </p:spPr>
      </p:pic>
    </p:spTree>
    <p:extLst>
      <p:ext uri="{BB962C8B-B14F-4D97-AF65-F5344CB8AC3E}">
        <p14:creationId xmlns:p14="http://schemas.microsoft.com/office/powerpoint/2010/main" val="102006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תמונה 1"/>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932218" y="0"/>
            <a:ext cx="3411233" cy="6858000"/>
          </a:xfrm>
          <a:prstGeom prst="rect">
            <a:avLst/>
          </a:prstGeom>
          <a:ln>
            <a:solidFill>
              <a:schemeClr val="bg2">
                <a:lumMod val="50000"/>
              </a:schemeClr>
            </a:solidFill>
          </a:ln>
        </p:spPr>
      </p:pic>
      <p:sp>
        <p:nvSpPr>
          <p:cNvPr id="3" name="TextBox 2"/>
          <p:cNvSpPr txBox="1"/>
          <p:nvPr/>
        </p:nvSpPr>
        <p:spPr>
          <a:xfrm>
            <a:off x="5292080" y="692696"/>
            <a:ext cx="2448272" cy="369332"/>
          </a:xfrm>
          <a:prstGeom prst="rect">
            <a:avLst/>
          </a:prstGeom>
          <a:noFill/>
        </p:spPr>
        <p:txBody>
          <a:bodyPr wrap="square" rtlCol="1">
            <a:spAutoFit/>
          </a:bodyPr>
          <a:lstStyle/>
          <a:p>
            <a:r>
              <a:rPr lang="he-IL" dirty="0" smtClean="0"/>
              <a:t>אדיר במלוכה</a:t>
            </a:r>
            <a:endParaRPr lang="he-IL"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4352" y="0"/>
            <a:ext cx="3402739" cy="685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17999"/>
      </p:ext>
    </p:extLst>
  </p:cSld>
  <p:clrMapOvr>
    <a:masterClrMapping/>
  </p:clrMapOvr>
</p:sld>
</file>

<file path=ppt/theme/theme1.xml><?xml version="1.0" encoding="utf-8"?>
<a:theme xmlns:a="http://schemas.openxmlformats.org/drawingml/2006/main" name="ערכת נושא Office">
  <a:themeElements>
    <a:clrScheme name="התאמה אישית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C00000"/>
      </a:accent4>
      <a:accent5>
        <a:srgbClr val="7BA79D"/>
      </a:accent5>
      <a:accent6>
        <a:srgbClr val="B85B22"/>
      </a:accent6>
      <a:hlink>
        <a:srgbClr val="42CA76"/>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2049</Words>
  <Application>Microsoft Office PowerPoint</Application>
  <PresentationFormat>‫הצגה על המסך (4:3)</PresentationFormat>
  <Paragraphs>81</Paragraphs>
  <Slides>27</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27</vt:i4>
      </vt:variant>
    </vt:vector>
  </HeadingPairs>
  <TitlesOfParts>
    <vt:vector size="28"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win7</dc:creator>
  <cp:lastModifiedBy>win7</cp:lastModifiedBy>
  <cp:revision>38</cp:revision>
  <dcterms:created xsi:type="dcterms:W3CDTF">2017-04-07T21:11:25Z</dcterms:created>
  <dcterms:modified xsi:type="dcterms:W3CDTF">2017-04-10T08:06:38Z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7023472</vt:lpwstr>
  </property>
  <property fmtid="{D5CDD505-2E9C-101B-9397-08002B2CF9AE}" pid="3" name="NXPowerLiteSettings">
    <vt:lpwstr>F7000400038000</vt:lpwstr>
  </property>
  <property fmtid="{D5CDD505-2E9C-101B-9397-08002B2CF9AE}" pid="4" name="NXPowerLiteVersion">
    <vt:lpwstr>D6.2.12</vt:lpwstr>
  </property>
</Properties>
</file>